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1861" r:id="rId2"/>
    <p:sldId id="1865" r:id="rId3"/>
    <p:sldId id="1866" r:id="rId4"/>
    <p:sldId id="1869" r:id="rId5"/>
    <p:sldId id="1862" r:id="rId6"/>
    <p:sldId id="1871" r:id="rId7"/>
    <p:sldId id="1870" r:id="rId8"/>
    <p:sldId id="1872" r:id="rId9"/>
    <p:sldId id="1874" r:id="rId10"/>
    <p:sldId id="1873" r:id="rId11"/>
    <p:sldId id="1875" r:id="rId12"/>
    <p:sldId id="1885" r:id="rId13"/>
    <p:sldId id="1876" r:id="rId14"/>
    <p:sldId id="1877" r:id="rId15"/>
    <p:sldId id="1878" r:id="rId16"/>
    <p:sldId id="1879" r:id="rId17"/>
    <p:sldId id="1880" r:id="rId18"/>
    <p:sldId id="1881" r:id="rId19"/>
    <p:sldId id="1882" r:id="rId20"/>
    <p:sldId id="1883" r:id="rId21"/>
    <p:sldId id="1884" r:id="rId22"/>
    <p:sldId id="1864" r:id="rId23"/>
    <p:sldId id="1867" r:id="rId24"/>
    <p:sldId id="300" r:id="rId25"/>
    <p:sldId id="290" r:id="rId26"/>
    <p:sldId id="292" r:id="rId27"/>
    <p:sldId id="293" r:id="rId28"/>
    <p:sldId id="294" r:id="rId29"/>
    <p:sldId id="1840" r:id="rId30"/>
  </p:sldIdLst>
  <p:sldSz cx="9144000" cy="5143500" type="screen16x9"/>
  <p:notesSz cx="6888163" cy="10020300"/>
  <p:defaultTextStyle>
    <a:defPPr>
      <a:defRPr lang="pt-BR"/>
    </a:defPPr>
    <a:lvl1pPr marL="0" algn="l" defTabSz="84901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24506" algn="l" defTabSz="84901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849013" algn="l" defTabSz="84901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273518" algn="l" defTabSz="84901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698024" algn="l" defTabSz="84901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122531" algn="l" defTabSz="84901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547037" algn="l" defTabSz="84901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2971544" algn="l" defTabSz="84901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396049" algn="l" defTabSz="84901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1">
          <p15:clr>
            <a:srgbClr val="A4A3A4"/>
          </p15:clr>
        </p15:guide>
        <p15:guide id="2" pos="28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2F7B"/>
    <a:srgbClr val="2AC7DC"/>
    <a:srgbClr val="7A6232"/>
    <a:srgbClr val="705300"/>
    <a:srgbClr val="856B37"/>
    <a:srgbClr val="847038"/>
    <a:srgbClr val="996633"/>
    <a:srgbClr val="0D1F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6263C0-F4E3-463A-9EF2-9789E672E7A0}" v="8" dt="2021-03-23T19:52:51.6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250" autoAdjust="0"/>
    <p:restoredTop sz="95401" autoAdjust="0"/>
  </p:normalViewPr>
  <p:slideViewPr>
    <p:cSldViewPr>
      <p:cViewPr>
        <p:scale>
          <a:sx n="80" d="100"/>
          <a:sy n="80" d="100"/>
        </p:scale>
        <p:origin x="642" y="636"/>
      </p:cViewPr>
      <p:guideLst>
        <p:guide orient="horz" pos="1621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289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drigo Svec" userId="67e8f2d81c51361a" providerId="LiveId" clId="{6C6263C0-F4E3-463A-9EF2-9789E672E7A0}"/>
    <pc:docChg chg="undo custSel addSld modSld">
      <pc:chgData name="Rodrigo Svec" userId="67e8f2d81c51361a" providerId="LiveId" clId="{6C6263C0-F4E3-463A-9EF2-9789E672E7A0}" dt="2021-03-23T19:52:51.633" v="805"/>
      <pc:docMkLst>
        <pc:docMk/>
      </pc:docMkLst>
      <pc:sldChg chg="addSp modSp mod">
        <pc:chgData name="Rodrigo Svec" userId="67e8f2d81c51361a" providerId="LiveId" clId="{6C6263C0-F4E3-463A-9EF2-9789E672E7A0}" dt="2021-03-23T19:22:53.672" v="118" actId="1037"/>
        <pc:sldMkLst>
          <pc:docMk/>
          <pc:sldMk cId="2417447261" sldId="1867"/>
        </pc:sldMkLst>
        <pc:picChg chg="add mod">
          <ac:chgData name="Rodrigo Svec" userId="67e8f2d81c51361a" providerId="LiveId" clId="{6C6263C0-F4E3-463A-9EF2-9789E672E7A0}" dt="2021-03-23T19:22:53.672" v="118" actId="1037"/>
          <ac:picMkLst>
            <pc:docMk/>
            <pc:sldMk cId="2417447261" sldId="1867"/>
            <ac:picMk id="3" creationId="{873AEEF7-C679-4B2F-A66E-51B30FE58E4A}"/>
          </ac:picMkLst>
        </pc:picChg>
      </pc:sldChg>
      <pc:sldChg chg="addSp delSp modSp mod">
        <pc:chgData name="Rodrigo Svec" userId="67e8f2d81c51361a" providerId="LiveId" clId="{6C6263C0-F4E3-463A-9EF2-9789E672E7A0}" dt="2021-03-23T19:24:55.086" v="154" actId="14100"/>
        <pc:sldMkLst>
          <pc:docMk/>
          <pc:sldMk cId="3716836679" sldId="1869"/>
        </pc:sldMkLst>
        <pc:spChg chg="mod">
          <ac:chgData name="Rodrigo Svec" userId="67e8f2d81c51361a" providerId="LiveId" clId="{6C6263C0-F4E3-463A-9EF2-9789E672E7A0}" dt="2021-03-23T19:24:03.583" v="124" actId="1076"/>
          <ac:spMkLst>
            <pc:docMk/>
            <pc:sldMk cId="3716836679" sldId="1869"/>
            <ac:spMk id="9" creationId="{E93A3AC5-99D6-4496-9D62-2265BF257BB8}"/>
          </ac:spMkLst>
        </pc:spChg>
        <pc:spChg chg="add del mod">
          <ac:chgData name="Rodrigo Svec" userId="67e8f2d81c51361a" providerId="LiveId" clId="{6C6263C0-F4E3-463A-9EF2-9789E672E7A0}" dt="2021-03-23T19:24:55.086" v="154" actId="14100"/>
          <ac:spMkLst>
            <pc:docMk/>
            <pc:sldMk cId="3716836679" sldId="1869"/>
            <ac:spMk id="13" creationId="{AD3C17A0-49D8-4A9A-A7D2-EC20135CB135}"/>
          </ac:spMkLst>
        </pc:spChg>
        <pc:picChg chg="add mod">
          <ac:chgData name="Rodrigo Svec" userId="67e8f2d81c51361a" providerId="LiveId" clId="{6C6263C0-F4E3-463A-9EF2-9789E672E7A0}" dt="2021-03-23T19:23:54.595" v="120" actId="1076"/>
          <ac:picMkLst>
            <pc:docMk/>
            <pc:sldMk cId="3716836679" sldId="1869"/>
            <ac:picMk id="12" creationId="{26213C53-BF5A-45F2-9E79-49BFCE0AB853}"/>
          </ac:picMkLst>
        </pc:picChg>
      </pc:sldChg>
      <pc:sldChg chg="modSp mod">
        <pc:chgData name="Rodrigo Svec" userId="67e8f2d81c51361a" providerId="LiveId" clId="{6C6263C0-F4E3-463A-9EF2-9789E672E7A0}" dt="2021-03-23T19:04:59.445" v="3" actId="20577"/>
        <pc:sldMkLst>
          <pc:docMk/>
          <pc:sldMk cId="660497785" sldId="1874"/>
        </pc:sldMkLst>
        <pc:spChg chg="mod">
          <ac:chgData name="Rodrigo Svec" userId="67e8f2d81c51361a" providerId="LiveId" clId="{6C6263C0-F4E3-463A-9EF2-9789E672E7A0}" dt="2021-03-23T19:04:59.445" v="3" actId="20577"/>
          <ac:spMkLst>
            <pc:docMk/>
            <pc:sldMk cId="660497785" sldId="1874"/>
            <ac:spMk id="11" creationId="{DAB9A6BF-0C9C-44BC-AD34-75199080C7DA}"/>
          </ac:spMkLst>
        </pc:spChg>
      </pc:sldChg>
      <pc:sldChg chg="addSp delSp modSp mod">
        <pc:chgData name="Rodrigo Svec" userId="67e8f2d81c51361a" providerId="LiveId" clId="{6C6263C0-F4E3-463A-9EF2-9789E672E7A0}" dt="2021-03-23T19:21:27.101" v="58"/>
        <pc:sldMkLst>
          <pc:docMk/>
          <pc:sldMk cId="2211267445" sldId="1881"/>
        </pc:sldMkLst>
        <pc:spChg chg="mod">
          <ac:chgData name="Rodrigo Svec" userId="67e8f2d81c51361a" providerId="LiveId" clId="{6C6263C0-F4E3-463A-9EF2-9789E672E7A0}" dt="2021-03-23T19:21:11.388" v="56" actId="1038"/>
          <ac:spMkLst>
            <pc:docMk/>
            <pc:sldMk cId="2211267445" sldId="1881"/>
            <ac:spMk id="15" creationId="{EBA72663-F6A5-4895-B60E-70F14CA392AD}"/>
          </ac:spMkLst>
        </pc:spChg>
        <pc:picChg chg="add mod ord modCrop">
          <ac:chgData name="Rodrigo Svec" userId="67e8f2d81c51361a" providerId="LiveId" clId="{6C6263C0-F4E3-463A-9EF2-9789E672E7A0}" dt="2021-03-23T19:21:27.101" v="58"/>
          <ac:picMkLst>
            <pc:docMk/>
            <pc:sldMk cId="2211267445" sldId="1881"/>
            <ac:picMk id="3" creationId="{B769E364-5D87-40D1-ACE2-5A700DF85C6B}"/>
          </ac:picMkLst>
        </pc:picChg>
        <pc:picChg chg="del">
          <ac:chgData name="Rodrigo Svec" userId="67e8f2d81c51361a" providerId="LiveId" clId="{6C6263C0-F4E3-463A-9EF2-9789E672E7A0}" dt="2021-03-23T19:20:30.371" v="4" actId="478"/>
          <ac:picMkLst>
            <pc:docMk/>
            <pc:sldMk cId="2211267445" sldId="1881"/>
            <ac:picMk id="7" creationId="{3E8961EC-9FF3-4AB3-A395-B71628BE12BA}"/>
          </ac:picMkLst>
        </pc:picChg>
      </pc:sldChg>
      <pc:sldChg chg="addSp delSp modSp add mod">
        <pc:chgData name="Rodrigo Svec" userId="67e8f2d81c51361a" providerId="LiveId" clId="{6C6263C0-F4E3-463A-9EF2-9789E672E7A0}" dt="2021-03-23T19:52:51.633" v="805"/>
        <pc:sldMkLst>
          <pc:docMk/>
          <pc:sldMk cId="1225060443" sldId="1885"/>
        </pc:sldMkLst>
        <pc:spChg chg="add mod">
          <ac:chgData name="Rodrigo Svec" userId="67e8f2d81c51361a" providerId="LiveId" clId="{6C6263C0-F4E3-463A-9EF2-9789E672E7A0}" dt="2021-03-23T19:28:29.578" v="211"/>
          <ac:spMkLst>
            <pc:docMk/>
            <pc:sldMk cId="1225060443" sldId="1885"/>
            <ac:spMk id="9" creationId="{6262B16B-57A2-4872-95B4-C90EEC1BAB1A}"/>
          </ac:spMkLst>
        </pc:spChg>
        <pc:spChg chg="add mod">
          <ac:chgData name="Rodrigo Svec" userId="67e8f2d81c51361a" providerId="LiveId" clId="{6C6263C0-F4E3-463A-9EF2-9789E672E7A0}" dt="2021-03-23T19:28:29.578" v="211"/>
          <ac:spMkLst>
            <pc:docMk/>
            <pc:sldMk cId="1225060443" sldId="1885"/>
            <ac:spMk id="10" creationId="{41E15241-A07F-4002-B94D-3224C9867295}"/>
          </ac:spMkLst>
        </pc:spChg>
        <pc:spChg chg="add mod">
          <ac:chgData name="Rodrigo Svec" userId="67e8f2d81c51361a" providerId="LiveId" clId="{6C6263C0-F4E3-463A-9EF2-9789E672E7A0}" dt="2021-03-23T19:52:40.380" v="804" actId="1035"/>
          <ac:spMkLst>
            <pc:docMk/>
            <pc:sldMk cId="1225060443" sldId="1885"/>
            <ac:spMk id="12" creationId="{21015D94-902D-4BF2-BDA7-3B7D8BEACA86}"/>
          </ac:spMkLst>
        </pc:spChg>
        <pc:spChg chg="del">
          <ac:chgData name="Rodrigo Svec" userId="67e8f2d81c51361a" providerId="LiveId" clId="{6C6263C0-F4E3-463A-9EF2-9789E672E7A0}" dt="2021-03-23T19:27:51.853" v="205" actId="21"/>
          <ac:spMkLst>
            <pc:docMk/>
            <pc:sldMk cId="1225060443" sldId="1885"/>
            <ac:spMk id="27" creationId="{72DCF40C-938B-4791-ABC0-B51A857B5A88}"/>
          </ac:spMkLst>
        </pc:spChg>
        <pc:spChg chg="del mod">
          <ac:chgData name="Rodrigo Svec" userId="67e8f2d81c51361a" providerId="LiveId" clId="{6C6263C0-F4E3-463A-9EF2-9789E672E7A0}" dt="2021-03-23T19:27:51.853" v="205" actId="21"/>
          <ac:spMkLst>
            <pc:docMk/>
            <pc:sldMk cId="1225060443" sldId="1885"/>
            <ac:spMk id="28" creationId="{0B24C035-E363-4822-99A6-272476789449}"/>
          </ac:spMkLst>
        </pc:spChg>
        <pc:spChg chg="del">
          <ac:chgData name="Rodrigo Svec" userId="67e8f2d81c51361a" providerId="LiveId" clId="{6C6263C0-F4E3-463A-9EF2-9789E672E7A0}" dt="2021-03-23T19:27:51.853" v="205" actId="21"/>
          <ac:spMkLst>
            <pc:docMk/>
            <pc:sldMk cId="1225060443" sldId="1885"/>
            <ac:spMk id="30" creationId="{571A66FD-BD91-4A80-B395-4DF3E84C2868}"/>
          </ac:spMkLst>
        </pc:spChg>
        <pc:picChg chg="del mod">
          <ac:chgData name="Rodrigo Svec" userId="67e8f2d81c51361a" providerId="LiveId" clId="{6C6263C0-F4E3-463A-9EF2-9789E672E7A0}" dt="2021-03-23T19:27:43.810" v="201" actId="478"/>
          <ac:picMkLst>
            <pc:docMk/>
            <pc:sldMk cId="1225060443" sldId="1885"/>
            <ac:picMk id="3" creationId="{8BDECB5E-C5E6-4931-B333-12D5DCA6854F}"/>
          </ac:picMkLst>
        </pc:picChg>
        <pc:picChg chg="add mod modCrop">
          <ac:chgData name="Rodrigo Svec" userId="67e8f2d81c51361a" providerId="LiveId" clId="{6C6263C0-F4E3-463A-9EF2-9789E672E7A0}" dt="2021-03-23T19:52:51.633" v="805"/>
          <ac:picMkLst>
            <pc:docMk/>
            <pc:sldMk cId="1225060443" sldId="1885"/>
            <ac:picMk id="4" creationId="{0877A7BD-C908-4AB4-B7DE-3672EA7C8E3A}"/>
          </ac:picMkLst>
        </pc:picChg>
        <pc:cxnChg chg="add mod">
          <ac:chgData name="Rodrigo Svec" userId="67e8f2d81c51361a" providerId="LiveId" clId="{6C6263C0-F4E3-463A-9EF2-9789E672E7A0}" dt="2021-03-23T19:28:29.578" v="211"/>
          <ac:cxnSpMkLst>
            <pc:docMk/>
            <pc:sldMk cId="1225060443" sldId="1885"/>
            <ac:cxnSpMk id="11" creationId="{5883E72D-8D25-4914-ADA3-A16C05EE80A8}"/>
          </ac:cxnSpMkLst>
        </pc:cxnChg>
        <pc:cxnChg chg="del">
          <ac:chgData name="Rodrigo Svec" userId="67e8f2d81c51361a" providerId="LiveId" clId="{6C6263C0-F4E3-463A-9EF2-9789E672E7A0}" dt="2021-03-23T19:27:51.853" v="205" actId="21"/>
          <ac:cxnSpMkLst>
            <pc:docMk/>
            <pc:sldMk cId="1225060443" sldId="1885"/>
            <ac:cxnSpMk id="29" creationId="{F548B169-88B1-48E5-AABB-AABE0D681552}"/>
          </ac:cxnSpMkLst>
        </pc:cxnChg>
      </pc:sldChg>
    </pc:docChg>
  </pc:docChgLst>
  <pc:docChgLst>
    <pc:chgData name="Judy Associates" userId="645b4735b194d539" providerId="LiveId" clId="{845548AB-B8C6-48F1-9360-1F438098D614}"/>
    <pc:docChg chg="undo custSel modSld">
      <pc:chgData name="Judy Associates" userId="645b4735b194d539" providerId="LiveId" clId="{845548AB-B8C6-48F1-9360-1F438098D614}" dt="2021-03-23T14:41:44.826" v="156" actId="14100"/>
      <pc:docMkLst>
        <pc:docMk/>
      </pc:docMkLst>
      <pc:sldChg chg="addSp delSp modSp mod">
        <pc:chgData name="Judy Associates" userId="645b4735b194d539" providerId="LiveId" clId="{845548AB-B8C6-48F1-9360-1F438098D614}" dt="2021-03-23T14:41:44.826" v="156" actId="14100"/>
        <pc:sldMkLst>
          <pc:docMk/>
          <pc:sldMk cId="0" sldId="290"/>
        </pc:sldMkLst>
        <pc:spChg chg="mod">
          <ac:chgData name="Judy Associates" userId="645b4735b194d539" providerId="LiveId" clId="{845548AB-B8C6-48F1-9360-1F438098D614}" dt="2021-03-23T14:41:44.826" v="156" actId="14100"/>
          <ac:spMkLst>
            <pc:docMk/>
            <pc:sldMk cId="0" sldId="290"/>
            <ac:spMk id="48" creationId="{00000000-0000-0000-0000-000000000000}"/>
          </ac:spMkLst>
        </pc:spChg>
        <pc:spChg chg="add del mod">
          <ac:chgData name="Judy Associates" userId="645b4735b194d539" providerId="LiveId" clId="{845548AB-B8C6-48F1-9360-1F438098D614}" dt="2021-03-23T14:41:35.914" v="155" actId="6549"/>
          <ac:spMkLst>
            <pc:docMk/>
            <pc:sldMk cId="0" sldId="290"/>
            <ac:spMk id="53" creationId="{00000000-0000-0000-0000-000000000000}"/>
          </ac:spMkLst>
        </pc:spChg>
        <pc:grpChg chg="add del">
          <ac:chgData name="Judy Associates" userId="645b4735b194d539" providerId="LiveId" clId="{845548AB-B8C6-48F1-9360-1F438098D614}" dt="2021-03-23T14:41:35.212" v="154" actId="478"/>
          <ac:grpSpMkLst>
            <pc:docMk/>
            <pc:sldMk cId="0" sldId="290"/>
            <ac:grpSpMk id="62" creationId="{00000000-0000-0000-0000-000000000000}"/>
          </ac:grpSpMkLst>
        </pc:grpChg>
      </pc:sldChg>
      <pc:sldChg chg="modSp mod">
        <pc:chgData name="Judy Associates" userId="645b4735b194d539" providerId="LiveId" clId="{845548AB-B8C6-48F1-9360-1F438098D614}" dt="2021-03-23T14:37:33.654" v="151" actId="6549"/>
        <pc:sldMkLst>
          <pc:docMk/>
          <pc:sldMk cId="1240138900" sldId="1862"/>
        </pc:sldMkLst>
        <pc:spChg chg="mod">
          <ac:chgData name="Judy Associates" userId="645b4735b194d539" providerId="LiveId" clId="{845548AB-B8C6-48F1-9360-1F438098D614}" dt="2021-03-23T14:37:33.654" v="151" actId="6549"/>
          <ac:spMkLst>
            <pc:docMk/>
            <pc:sldMk cId="1240138900" sldId="1862"/>
            <ac:spMk id="30" creationId="{571A66FD-BD91-4A80-B395-4DF3E84C2868}"/>
          </ac:spMkLst>
        </pc:spChg>
      </pc:sldChg>
      <pc:sldChg chg="modSp mod">
        <pc:chgData name="Judy Associates" userId="645b4735b194d539" providerId="LiveId" clId="{845548AB-B8C6-48F1-9360-1F438098D614}" dt="2021-03-23T14:36:39.936" v="144" actId="20577"/>
        <pc:sldMkLst>
          <pc:docMk/>
          <pc:sldMk cId="2566558032" sldId="1866"/>
        </pc:sldMkLst>
        <pc:spChg chg="mod">
          <ac:chgData name="Judy Associates" userId="645b4735b194d539" providerId="LiveId" clId="{845548AB-B8C6-48F1-9360-1F438098D614}" dt="2021-03-23T14:36:39.936" v="144" actId="20577"/>
          <ac:spMkLst>
            <pc:docMk/>
            <pc:sldMk cId="2566558032" sldId="1866"/>
            <ac:spMk id="13" creationId="{14AB147C-294E-409A-A8C7-DCFDBAFE63D1}"/>
          </ac:spMkLst>
        </pc:spChg>
      </pc:sldChg>
      <pc:sldChg chg="modSp mod">
        <pc:chgData name="Judy Associates" userId="645b4735b194d539" providerId="LiveId" clId="{845548AB-B8C6-48F1-9360-1F438098D614}" dt="2021-03-23T14:37:05.071" v="147" actId="732"/>
        <pc:sldMkLst>
          <pc:docMk/>
          <pc:sldMk cId="3716836679" sldId="1869"/>
        </pc:sldMkLst>
        <pc:picChg chg="mod modCrop">
          <ac:chgData name="Judy Associates" userId="645b4735b194d539" providerId="LiveId" clId="{845548AB-B8C6-48F1-9360-1F438098D614}" dt="2021-03-23T14:37:05.071" v="147" actId="732"/>
          <ac:picMkLst>
            <pc:docMk/>
            <pc:sldMk cId="3716836679" sldId="1869"/>
            <ac:picMk id="3" creationId="{7CB6EFDA-A742-4203-96FE-8FA2CDE6239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89256E-A2F4-4A61-921D-4D964FA13819}" type="datetimeFigureOut">
              <a:rPr lang="pt-BR" smtClean="0"/>
              <a:pPr/>
              <a:t>23/03/2021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C1A62F-84D6-4AA0-AE5D-C5072CD1E9A1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29287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17E25884-9D44-4A2A-A074-15A0BA100BD4}" type="datetimeFigureOut">
              <a:rPr lang="pt-BR" smtClean="0"/>
              <a:pPr/>
              <a:t>23/03/2021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861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31A734DC-88D3-498C-B041-EE2445403903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1621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506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2532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2532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2532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9317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9317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9317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9317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9317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9317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9317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9317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9317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9317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9317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9317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9317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9317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9317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9317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9317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8473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2532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A734DC-88D3-498C-B041-EE2445403903}" type="slidenum">
              <a:rPr lang="pt-BR" smtClean="0"/>
              <a:pPr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71437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A734DC-88D3-498C-B041-EE2445403903}" type="slidenum">
              <a:rPr lang="pt-BR" smtClean="0"/>
              <a:pPr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54901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A734DC-88D3-498C-B041-EE2445403903}" type="slidenum">
              <a:rPr lang="pt-BR" smtClean="0"/>
              <a:pPr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54901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A734DC-88D3-498C-B041-EE2445403903}" type="slidenum">
              <a:rPr lang="pt-BR" smtClean="0"/>
              <a:pPr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549019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13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6" y="1597829"/>
            <a:ext cx="7772401" cy="1102519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3" y="2914650"/>
            <a:ext cx="6400799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245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490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73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980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225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470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71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960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A9B7-B0E7-41D7-8A37-0954CD5BC714}" type="datetimeFigureOut">
              <a:rPr lang="pt-BR" smtClean="0"/>
              <a:pPr/>
              <a:t>23/03/2021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B17E8-F86A-4388-9566-880F6FF7C4DD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A9B7-B0E7-41D7-8A37-0954CD5BC714}" type="datetimeFigureOut">
              <a:rPr lang="pt-BR" smtClean="0"/>
              <a:pPr/>
              <a:t>23/03/2021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B17E8-F86A-4388-9566-880F6FF7C4DD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8" y="3305185"/>
            <a:ext cx="7772401" cy="1021557"/>
          </a:xfrm>
        </p:spPr>
        <p:txBody>
          <a:bodyPr anchor="t"/>
          <a:lstStyle>
            <a:lvl1pPr algn="l">
              <a:defRPr sz="37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8" y="2180037"/>
            <a:ext cx="7772401" cy="1125140"/>
          </a:xfrm>
        </p:spPr>
        <p:txBody>
          <a:bodyPr anchor="b"/>
          <a:lstStyle>
            <a:lvl1pPr marL="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1pPr>
            <a:lvl2pPr marL="42450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84901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273518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69802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2122531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547037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97154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396049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A9B7-B0E7-41D7-8A37-0954CD5BC714}" type="datetimeFigureOut">
              <a:rPr lang="pt-BR" smtClean="0"/>
              <a:pPr/>
              <a:t>23/03/2021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B17E8-F86A-4388-9566-880F6FF7C4DD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4" y="1200151"/>
            <a:ext cx="4038601" cy="3394472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2" y="1200151"/>
            <a:ext cx="4038601" cy="3394472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A9B7-B0E7-41D7-8A37-0954CD5BC714}" type="datetimeFigureOut">
              <a:rPr lang="pt-BR" smtClean="0"/>
              <a:pPr/>
              <a:t>23/03/2021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B17E8-F86A-4388-9566-880F6FF7C4DD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24506" indent="0">
              <a:buNone/>
              <a:defRPr sz="1900" b="1"/>
            </a:lvl2pPr>
            <a:lvl3pPr marL="849013" indent="0">
              <a:buNone/>
              <a:defRPr sz="1700" b="1"/>
            </a:lvl3pPr>
            <a:lvl4pPr marL="1273518" indent="0">
              <a:buNone/>
              <a:defRPr sz="1500" b="1"/>
            </a:lvl4pPr>
            <a:lvl5pPr marL="1698024" indent="0">
              <a:buNone/>
              <a:defRPr sz="1500" b="1"/>
            </a:lvl5pPr>
            <a:lvl6pPr marL="2122531" indent="0">
              <a:buNone/>
              <a:defRPr sz="1500" b="1"/>
            </a:lvl6pPr>
            <a:lvl7pPr marL="2547037" indent="0">
              <a:buNone/>
              <a:defRPr sz="1500" b="1"/>
            </a:lvl7pPr>
            <a:lvl8pPr marL="2971544" indent="0">
              <a:buNone/>
              <a:defRPr sz="1500" b="1"/>
            </a:lvl8pPr>
            <a:lvl9pPr marL="3396049" indent="0">
              <a:buNone/>
              <a:defRPr sz="15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9" y="1151335"/>
            <a:ext cx="4041775" cy="479822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24506" indent="0">
              <a:buNone/>
              <a:defRPr sz="1900" b="1"/>
            </a:lvl2pPr>
            <a:lvl3pPr marL="849013" indent="0">
              <a:buNone/>
              <a:defRPr sz="1700" b="1"/>
            </a:lvl3pPr>
            <a:lvl4pPr marL="1273518" indent="0">
              <a:buNone/>
              <a:defRPr sz="1500" b="1"/>
            </a:lvl4pPr>
            <a:lvl5pPr marL="1698024" indent="0">
              <a:buNone/>
              <a:defRPr sz="1500" b="1"/>
            </a:lvl5pPr>
            <a:lvl6pPr marL="2122531" indent="0">
              <a:buNone/>
              <a:defRPr sz="1500" b="1"/>
            </a:lvl6pPr>
            <a:lvl7pPr marL="2547037" indent="0">
              <a:buNone/>
              <a:defRPr sz="1500" b="1"/>
            </a:lvl7pPr>
            <a:lvl8pPr marL="2971544" indent="0">
              <a:buNone/>
              <a:defRPr sz="1500" b="1"/>
            </a:lvl8pPr>
            <a:lvl9pPr marL="3396049" indent="0">
              <a:buNone/>
              <a:defRPr sz="15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9" y="1631156"/>
            <a:ext cx="4041775" cy="2963466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A9B7-B0E7-41D7-8A37-0954CD5BC714}" type="datetimeFigureOut">
              <a:rPr lang="pt-BR" smtClean="0"/>
              <a:pPr/>
              <a:t>23/03/2021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B17E8-F86A-4388-9566-880F6FF7C4DD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A9B7-B0E7-41D7-8A37-0954CD5BC714}" type="datetimeFigureOut">
              <a:rPr lang="pt-BR" smtClean="0"/>
              <a:pPr/>
              <a:t>23/03/2021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B17E8-F86A-4388-9566-880F6FF7C4DD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A9B7-B0E7-41D7-8A37-0954CD5BC714}" type="datetimeFigureOut">
              <a:rPr lang="pt-BR" smtClean="0"/>
              <a:pPr/>
              <a:t>23/03/2021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B17E8-F86A-4388-9566-880F6FF7C4DD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8" y="204789"/>
            <a:ext cx="3008313" cy="871538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2" y="204789"/>
            <a:ext cx="5111751" cy="4389836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3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8" y="1076328"/>
            <a:ext cx="3008313" cy="3518297"/>
          </a:xfrm>
        </p:spPr>
        <p:txBody>
          <a:bodyPr/>
          <a:lstStyle>
            <a:lvl1pPr marL="0" indent="0">
              <a:buNone/>
              <a:defRPr sz="1300"/>
            </a:lvl1pPr>
            <a:lvl2pPr marL="424506" indent="0">
              <a:buNone/>
              <a:defRPr sz="1100"/>
            </a:lvl2pPr>
            <a:lvl3pPr marL="849013" indent="0">
              <a:buNone/>
              <a:defRPr sz="900"/>
            </a:lvl3pPr>
            <a:lvl4pPr marL="1273518" indent="0">
              <a:buNone/>
              <a:defRPr sz="800"/>
            </a:lvl4pPr>
            <a:lvl5pPr marL="1698024" indent="0">
              <a:buNone/>
              <a:defRPr sz="800"/>
            </a:lvl5pPr>
            <a:lvl6pPr marL="2122531" indent="0">
              <a:buNone/>
              <a:defRPr sz="800"/>
            </a:lvl6pPr>
            <a:lvl7pPr marL="2547037" indent="0">
              <a:buNone/>
              <a:defRPr sz="800"/>
            </a:lvl7pPr>
            <a:lvl8pPr marL="2971544" indent="0">
              <a:buNone/>
              <a:defRPr sz="800"/>
            </a:lvl8pPr>
            <a:lvl9pPr marL="3396049" indent="0">
              <a:buNone/>
              <a:defRPr sz="8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A9B7-B0E7-41D7-8A37-0954CD5BC714}" type="datetimeFigureOut">
              <a:rPr lang="pt-BR" smtClean="0"/>
              <a:pPr/>
              <a:t>23/03/2021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B17E8-F86A-4388-9566-880F6FF7C4DD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90" y="3600455"/>
            <a:ext cx="5486400" cy="425053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90" y="459581"/>
            <a:ext cx="5486400" cy="3086100"/>
          </a:xfrm>
        </p:spPr>
        <p:txBody>
          <a:bodyPr/>
          <a:lstStyle>
            <a:lvl1pPr marL="0" indent="0">
              <a:buNone/>
              <a:defRPr sz="3000"/>
            </a:lvl1pPr>
            <a:lvl2pPr marL="424506" indent="0">
              <a:buNone/>
              <a:defRPr sz="2600"/>
            </a:lvl2pPr>
            <a:lvl3pPr marL="849013" indent="0">
              <a:buNone/>
              <a:defRPr sz="2300"/>
            </a:lvl3pPr>
            <a:lvl4pPr marL="1273518" indent="0">
              <a:buNone/>
              <a:defRPr sz="1900"/>
            </a:lvl4pPr>
            <a:lvl5pPr marL="1698024" indent="0">
              <a:buNone/>
              <a:defRPr sz="1900"/>
            </a:lvl5pPr>
            <a:lvl6pPr marL="2122531" indent="0">
              <a:buNone/>
              <a:defRPr sz="1900"/>
            </a:lvl6pPr>
            <a:lvl7pPr marL="2547037" indent="0">
              <a:buNone/>
              <a:defRPr sz="1900"/>
            </a:lvl7pPr>
            <a:lvl8pPr marL="2971544" indent="0">
              <a:buNone/>
              <a:defRPr sz="1900"/>
            </a:lvl8pPr>
            <a:lvl9pPr marL="3396049" indent="0">
              <a:buNone/>
              <a:defRPr sz="19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90" y="4025505"/>
            <a:ext cx="5486400" cy="603646"/>
          </a:xfrm>
        </p:spPr>
        <p:txBody>
          <a:bodyPr/>
          <a:lstStyle>
            <a:lvl1pPr marL="0" indent="0">
              <a:buNone/>
              <a:defRPr sz="1300"/>
            </a:lvl1pPr>
            <a:lvl2pPr marL="424506" indent="0">
              <a:buNone/>
              <a:defRPr sz="1100"/>
            </a:lvl2pPr>
            <a:lvl3pPr marL="849013" indent="0">
              <a:buNone/>
              <a:defRPr sz="900"/>
            </a:lvl3pPr>
            <a:lvl4pPr marL="1273518" indent="0">
              <a:buNone/>
              <a:defRPr sz="800"/>
            </a:lvl4pPr>
            <a:lvl5pPr marL="1698024" indent="0">
              <a:buNone/>
              <a:defRPr sz="800"/>
            </a:lvl5pPr>
            <a:lvl6pPr marL="2122531" indent="0">
              <a:buNone/>
              <a:defRPr sz="800"/>
            </a:lvl6pPr>
            <a:lvl7pPr marL="2547037" indent="0">
              <a:buNone/>
              <a:defRPr sz="800"/>
            </a:lvl7pPr>
            <a:lvl8pPr marL="2971544" indent="0">
              <a:buNone/>
              <a:defRPr sz="800"/>
            </a:lvl8pPr>
            <a:lvl9pPr marL="3396049" indent="0">
              <a:buNone/>
              <a:defRPr sz="8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A9B7-B0E7-41D7-8A37-0954CD5BC714}" type="datetimeFigureOut">
              <a:rPr lang="pt-BR" smtClean="0"/>
              <a:pPr/>
              <a:t>23/03/2021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B17E8-F86A-4388-9566-880F6FF7C4DD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A9B7-B0E7-41D7-8A37-0954CD5BC714}" type="datetimeFigureOut">
              <a:rPr lang="pt-BR" smtClean="0"/>
              <a:pPr/>
              <a:t>23/03/2021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B17E8-F86A-4388-9566-880F6FF7C4DD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4" y="205980"/>
            <a:ext cx="2057400" cy="4388644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8" y="205980"/>
            <a:ext cx="6019798" cy="4388644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A9B7-B0E7-41D7-8A37-0954CD5BC714}" type="datetimeFigureOut">
              <a:rPr lang="pt-BR" smtClean="0"/>
              <a:pPr/>
              <a:t>23/03/2021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B17E8-F86A-4388-9566-880F6FF7C4DD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: Empha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8050E-B668-4FA7-85AD-C750C80A6E9B}" type="datetimeFigureOut">
              <a:rPr lang="en-US" smtClean="0"/>
              <a:pPr/>
              <a:t>3/23/2021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90400" y="2310751"/>
            <a:ext cx="8686800" cy="821700"/>
          </a:xfrm>
        </p:spPr>
        <p:txBody>
          <a:bodyPr>
            <a:normAutofit/>
          </a:bodyPr>
          <a:lstStyle>
            <a:lvl1pPr algn="ctr">
              <a:defRPr lang="en-US" sz="4600" b="1" kern="1200" spc="-151" baseline="0" dirty="0" smtClean="0">
                <a:ln>
                  <a:gradFill>
                    <a:gsLst>
                      <a:gs pos="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0"/>
                  </a:gradFill>
                </a:ln>
                <a:gradFill>
                  <a:gsLst>
                    <a:gs pos="11000">
                      <a:schemeClr val="bg1">
                        <a:lumMod val="75000"/>
                      </a:schemeClr>
                    </a:gs>
                    <a:gs pos="91000">
                      <a:schemeClr val="bg1"/>
                    </a:gs>
                  </a:gsLst>
                  <a:lin ang="16200000" scaled="1"/>
                </a:gradFill>
                <a:effectLst>
                  <a:outerShdw blurRad="38100" algn="ctr" rotWithShape="0">
                    <a:prstClr val="black">
                      <a:alpha val="25000"/>
                    </a:prstClr>
                  </a:out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283952" y="1818565"/>
            <a:ext cx="8694000" cy="479822"/>
          </a:xfrm>
        </p:spPr>
        <p:txBody>
          <a:bodyPr anchor="b">
            <a:normAutofit/>
          </a:bodyPr>
          <a:lstStyle>
            <a:lvl1pPr marL="0" indent="0" algn="ctr">
              <a:buNone/>
              <a:defRPr lang="en-US" sz="2800" kern="1200" dirty="0" smtClean="0">
                <a:solidFill>
                  <a:srgbClr val="2E507A">
                    <a:alpha val="81000"/>
                  </a:srgbClr>
                </a:solidFill>
                <a:latin typeface="+mn-lt"/>
                <a:ea typeface="+mn-ea"/>
                <a:cs typeface="+mn-cs"/>
              </a:defRPr>
            </a:lvl1pPr>
            <a:lvl2pPr marL="457195" indent="0">
              <a:buNone/>
              <a:defRPr sz="2000" b="1"/>
            </a:lvl2pPr>
            <a:lvl3pPr marL="914389" indent="0">
              <a:buNone/>
              <a:defRPr sz="1800" b="1"/>
            </a:lvl3pPr>
            <a:lvl4pPr marL="1371583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2" indent="0">
              <a:buNone/>
              <a:defRPr sz="1600" b="1"/>
            </a:lvl6pPr>
            <a:lvl7pPr marL="2743166" indent="0">
              <a:buNone/>
              <a:defRPr sz="1600" b="1"/>
            </a:lvl7pPr>
            <a:lvl8pPr marL="3200360" indent="0">
              <a:buNone/>
              <a:defRPr sz="1600" b="1"/>
            </a:lvl8pPr>
            <a:lvl9pPr marL="3657554" indent="0">
              <a:buNone/>
              <a:defRPr sz="1600" b="1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805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4" y="205979"/>
            <a:ext cx="8229601" cy="857250"/>
          </a:xfrm>
          <a:prstGeom prst="rect">
            <a:avLst/>
          </a:prstGeom>
        </p:spPr>
        <p:txBody>
          <a:bodyPr vert="horz" lIns="84901" tIns="42450" rIns="84901" bIns="4245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4" y="1200151"/>
            <a:ext cx="8229601" cy="3394472"/>
          </a:xfrm>
          <a:prstGeom prst="rect">
            <a:avLst/>
          </a:prstGeom>
        </p:spPr>
        <p:txBody>
          <a:bodyPr vert="horz" lIns="84901" tIns="42450" rIns="84901" bIns="4245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133601" cy="273844"/>
          </a:xfrm>
          <a:prstGeom prst="rect">
            <a:avLst/>
          </a:prstGeom>
        </p:spPr>
        <p:txBody>
          <a:bodyPr vert="horz" lIns="84901" tIns="42450" rIns="84901" bIns="4245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6A9B7-B0E7-41D7-8A37-0954CD5BC714}" type="datetimeFigureOut">
              <a:rPr lang="pt-BR" smtClean="0"/>
              <a:pPr/>
              <a:t>23/03/2021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2" y="4767264"/>
            <a:ext cx="2895600" cy="273844"/>
          </a:xfrm>
          <a:prstGeom prst="rect">
            <a:avLst/>
          </a:prstGeom>
        </p:spPr>
        <p:txBody>
          <a:bodyPr vert="horz" lIns="84901" tIns="42450" rIns="84901" bIns="4245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2" y="4767264"/>
            <a:ext cx="2133601" cy="273844"/>
          </a:xfrm>
          <a:prstGeom prst="rect">
            <a:avLst/>
          </a:prstGeom>
        </p:spPr>
        <p:txBody>
          <a:bodyPr vert="horz" lIns="84901" tIns="42450" rIns="84901" bIns="4245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B17E8-F86A-4388-9566-880F6FF7C4DD}" type="slidenum">
              <a:rPr lang="pt-BR" smtClean="0"/>
              <a:pPr/>
              <a:t>‹#›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849013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18380" indent="-318380" algn="l" defTabSz="849013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89823" indent="-265316" algn="l" defTabSz="849013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61265" indent="-212253" algn="l" defTabSz="849013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485772" indent="-212253" algn="l" defTabSz="849013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0278" indent="-212253" algn="l" defTabSz="849013" rtl="0" eaLnBrk="1" latinLnBrk="0" hangingPunct="1">
        <a:spcBef>
          <a:spcPct val="20000"/>
        </a:spcBef>
        <a:buFont typeface="Arial" pitchFamily="34" charset="0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34783" indent="-212253" algn="l" defTabSz="849013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59290" indent="-212253" algn="l" defTabSz="849013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83796" indent="-212253" algn="l" defTabSz="849013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08303" indent="-212253" algn="l" defTabSz="849013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84901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24506" algn="l" defTabSz="84901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49013" algn="l" defTabSz="84901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73518" algn="l" defTabSz="84901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98024" algn="l" defTabSz="84901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22531" algn="l" defTabSz="84901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47037" algn="l" defTabSz="84901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71544" algn="l" defTabSz="84901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96049" algn="l" defTabSz="84901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://www.judy.com.br/" TargetMode="External"/><Relationship Id="rId4" Type="http://schemas.openxmlformats.org/officeDocument/2006/relationships/hyperlink" Target="mailto:info@judy.com.br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microsoft.com/office/2007/relationships/hdphoto" Target="../media/hdphoto7.wdp"/><Relationship Id="rId3" Type="http://schemas.openxmlformats.org/officeDocument/2006/relationships/image" Target="../media/image7.jpeg"/><Relationship Id="rId7" Type="http://schemas.microsoft.com/office/2007/relationships/hdphoto" Target="../media/hdphoto4.wdp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11" Type="http://schemas.microsoft.com/office/2007/relationships/hdphoto" Target="../media/hdphoto6.wdp"/><Relationship Id="rId5" Type="http://schemas.microsoft.com/office/2007/relationships/hdphoto" Target="../media/hdphoto3.wdp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8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9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0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hyperlink" Target="mailto:info@judy.com.br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judy.com.br" TargetMode="External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judy.com.br" TargetMode="External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hyperlink" Target="mailto:info@judy.com.br" TargetMode="External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api.whatsapp.com/send?phone=5511943061964&amp;text=&amp;source=&amp;data=" TargetMode="External"/><Relationship Id="rId3" Type="http://schemas.openxmlformats.org/officeDocument/2006/relationships/hyperlink" Target="mailto:info@judy.com.br" TargetMode="External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t.me/judyviagens" TargetMode="External"/><Relationship Id="rId11" Type="http://schemas.openxmlformats.org/officeDocument/2006/relationships/image" Target="../media/image55.png"/><Relationship Id="rId5" Type="http://schemas.openxmlformats.org/officeDocument/2006/relationships/image" Target="../media/image52.gif"/><Relationship Id="rId10" Type="http://schemas.openxmlformats.org/officeDocument/2006/relationships/hyperlink" Target="https://www.instagram.com/judy_viagens/" TargetMode="External"/><Relationship Id="rId4" Type="http://schemas.openxmlformats.org/officeDocument/2006/relationships/hyperlink" Target="http://www.judy.com.br/" TargetMode="External"/><Relationship Id="rId9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AFD9ECC9-3322-408A-B7CE-BB85BAEB5CA4}"/>
              </a:ext>
            </a:extLst>
          </p:cNvPr>
          <p:cNvSpPr/>
          <p:nvPr/>
        </p:nvSpPr>
        <p:spPr>
          <a:xfrm>
            <a:off x="0" y="4919241"/>
            <a:ext cx="342273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856B37"/>
                </a:solidFill>
              </a:rPr>
              <a:t>© 1995 - 2021 Judy Operadora de Turismo Ltda. Todos os direitos reservados.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7C08635-7054-491C-8D73-805361290763}"/>
              </a:ext>
            </a:extLst>
          </p:cNvPr>
          <p:cNvGrpSpPr/>
          <p:nvPr/>
        </p:nvGrpSpPr>
        <p:grpSpPr>
          <a:xfrm>
            <a:off x="2884376" y="1301971"/>
            <a:ext cx="3375248" cy="2539557"/>
            <a:chOff x="2826421" y="1493639"/>
            <a:chExt cx="3375248" cy="2539557"/>
          </a:xfrm>
        </p:grpSpPr>
        <p:pic>
          <p:nvPicPr>
            <p:cNvPr id="5" name="Picture 4" descr="A close up of a logo&#10;&#10;Description automatically generated">
              <a:extLst>
                <a:ext uri="{FF2B5EF4-FFF2-40B4-BE49-F238E27FC236}">
                  <a16:creationId xmlns:a16="http://schemas.microsoft.com/office/drawing/2014/main" id="{7882C910-A326-47DA-A6DD-D2DC440D4F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8862" y="1493639"/>
              <a:ext cx="3206276" cy="2156221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C755AFC-1EE4-4BAA-983A-EB7579DE62B9}"/>
                </a:ext>
              </a:extLst>
            </p:cNvPr>
            <p:cNvSpPr txBox="1"/>
            <p:nvPr/>
          </p:nvSpPr>
          <p:spPr>
            <a:xfrm>
              <a:off x="2826421" y="3771586"/>
              <a:ext cx="337524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65120" indent="-255584" algn="ctr" eaLnBrk="0" hangingPunct="0">
                <a:buClr>
                  <a:schemeClr val="accent1"/>
                </a:buClr>
                <a:buSzPct val="68000"/>
                <a:defRPr/>
              </a:pPr>
              <a:r>
                <a:rPr lang="pt-B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info@judy.com.br </a:t>
              </a:r>
              <a:r>
                <a:rPr lang="pt-BR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| 11 5522 1146 | </a:t>
              </a:r>
              <a:r>
                <a:rPr lang="pt-B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www.judy.com.br</a:t>
              </a:r>
              <a:endParaRPr lang="pt-BR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496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lion lying in the grass&#10;&#10;Description automatically generated with low confidence">
            <a:extLst>
              <a:ext uri="{FF2B5EF4-FFF2-40B4-BE49-F238E27FC236}">
                <a16:creationId xmlns:a16="http://schemas.microsoft.com/office/drawing/2014/main" id="{D4C086C6-C3F6-447A-BE4F-94E355ACDF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499" t="6840" b="15429"/>
          <a:stretch/>
        </p:blipFill>
        <p:spPr>
          <a:xfrm>
            <a:off x="0" y="-1"/>
            <a:ext cx="8905811" cy="514350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1AB6E63-484A-4C2A-A84F-4747C341E033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57000">
                <a:srgbClr val="856B37"/>
              </a:gs>
              <a:gs pos="39000">
                <a:srgbClr val="7A6232">
                  <a:alpha val="24000"/>
                </a:srgb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EE5507-1B21-4FC8-A656-7E6DB05E7014}"/>
              </a:ext>
            </a:extLst>
          </p:cNvPr>
          <p:cNvSpPr txBox="1"/>
          <p:nvPr/>
        </p:nvSpPr>
        <p:spPr>
          <a:xfrm>
            <a:off x="6444208" y="123478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África do Sul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3CB60C-3871-4AA4-AF68-BECA13BAE0E5}"/>
              </a:ext>
            </a:extLst>
          </p:cNvPr>
          <p:cNvSpPr txBox="1"/>
          <p:nvPr/>
        </p:nvSpPr>
        <p:spPr>
          <a:xfrm>
            <a:off x="5293641" y="422383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</a:rPr>
              <a:t>Informações Gerais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A83A8C-4E76-4CF1-9BC9-C955F0876487}"/>
              </a:ext>
            </a:extLst>
          </p:cNvPr>
          <p:cNvSpPr txBox="1"/>
          <p:nvPr/>
        </p:nvSpPr>
        <p:spPr>
          <a:xfrm>
            <a:off x="5993332" y="1183249"/>
            <a:ext cx="2376264" cy="124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bg1"/>
                </a:solidFill>
              </a:rPr>
              <a:t>03 capitais</a:t>
            </a:r>
          </a:p>
          <a:p>
            <a:pPr algn="ctr">
              <a:lnSpc>
                <a:spcPct val="150000"/>
              </a:lnSpc>
            </a:pPr>
            <a:r>
              <a:rPr lang="pt-BR" sz="1400" dirty="0">
                <a:solidFill>
                  <a:schemeClr val="bg1"/>
                </a:solidFill>
              </a:rPr>
              <a:t>Cape Town (Legislativo)</a:t>
            </a:r>
          </a:p>
          <a:p>
            <a:pPr algn="ctr">
              <a:lnSpc>
                <a:spcPct val="150000"/>
              </a:lnSpc>
            </a:pPr>
            <a:r>
              <a:rPr lang="pt-BR" sz="1400" dirty="0">
                <a:solidFill>
                  <a:schemeClr val="bg1"/>
                </a:solidFill>
              </a:rPr>
              <a:t>Pretoria (Administrativo)</a:t>
            </a:r>
          </a:p>
          <a:p>
            <a:pPr algn="ctr">
              <a:lnSpc>
                <a:spcPct val="150000"/>
              </a:lnSpc>
            </a:pPr>
            <a:r>
              <a:rPr lang="pt-BR" sz="1400" dirty="0">
                <a:solidFill>
                  <a:schemeClr val="bg1"/>
                </a:solidFill>
              </a:rPr>
              <a:t>Bloemfontein (</a:t>
            </a:r>
            <a:r>
              <a:rPr lang="pt-BR" sz="1400" dirty="0" err="1">
                <a:solidFill>
                  <a:schemeClr val="bg1"/>
                </a:solidFill>
              </a:rPr>
              <a:t>Judiciario</a:t>
            </a:r>
            <a:r>
              <a:rPr lang="pt-BR" sz="14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12B777-D9A0-4C62-8E84-719FC3A3DBD4}"/>
              </a:ext>
            </a:extLst>
          </p:cNvPr>
          <p:cNvSpPr txBox="1"/>
          <p:nvPr/>
        </p:nvSpPr>
        <p:spPr>
          <a:xfrm>
            <a:off x="5004048" y="2693509"/>
            <a:ext cx="4354833" cy="124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bg1"/>
                </a:solidFill>
              </a:rPr>
              <a:t>11 idiomas oficiais</a:t>
            </a:r>
          </a:p>
          <a:p>
            <a:pPr algn="ctr">
              <a:lnSpc>
                <a:spcPct val="150000"/>
              </a:lnSpc>
            </a:pPr>
            <a:r>
              <a:rPr lang="pt-BR" sz="1400" dirty="0" err="1">
                <a:solidFill>
                  <a:schemeClr val="bg1"/>
                </a:solidFill>
              </a:rPr>
              <a:t>Afrikaans</a:t>
            </a:r>
            <a:r>
              <a:rPr lang="pt-BR" sz="1400" dirty="0">
                <a:solidFill>
                  <a:schemeClr val="bg1"/>
                </a:solidFill>
              </a:rPr>
              <a:t>, Inglês, Zulu, Xhosa, </a:t>
            </a:r>
            <a:r>
              <a:rPr lang="pt-BR" sz="1400" dirty="0" err="1">
                <a:solidFill>
                  <a:schemeClr val="bg1"/>
                </a:solidFill>
              </a:rPr>
              <a:t>Tswana</a:t>
            </a:r>
            <a:r>
              <a:rPr lang="pt-BR" sz="1400" dirty="0">
                <a:solidFill>
                  <a:schemeClr val="bg1"/>
                </a:solidFill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pt-BR" sz="1400" dirty="0" err="1">
                <a:solidFill>
                  <a:schemeClr val="bg1"/>
                </a:solidFill>
              </a:rPr>
              <a:t>Tsonga</a:t>
            </a:r>
            <a:r>
              <a:rPr lang="pt-BR" sz="1400" dirty="0">
                <a:solidFill>
                  <a:schemeClr val="bg1"/>
                </a:solidFill>
              </a:rPr>
              <a:t>, </a:t>
            </a:r>
            <a:r>
              <a:rPr lang="pt-BR" sz="1400" dirty="0" err="1">
                <a:solidFill>
                  <a:schemeClr val="bg1"/>
                </a:solidFill>
              </a:rPr>
              <a:t>Sepedi</a:t>
            </a:r>
            <a:r>
              <a:rPr lang="pt-BR" sz="1400" dirty="0">
                <a:solidFill>
                  <a:schemeClr val="bg1"/>
                </a:solidFill>
              </a:rPr>
              <a:t>, </a:t>
            </a:r>
            <a:r>
              <a:rPr lang="pt-BR" sz="1400" dirty="0" err="1">
                <a:solidFill>
                  <a:schemeClr val="bg1"/>
                </a:solidFill>
              </a:rPr>
              <a:t>Sesotho</a:t>
            </a:r>
            <a:r>
              <a:rPr lang="pt-BR" sz="1400" dirty="0">
                <a:solidFill>
                  <a:schemeClr val="bg1"/>
                </a:solidFill>
              </a:rPr>
              <a:t>, Venda, </a:t>
            </a:r>
            <a:r>
              <a:rPr lang="pt-BR" sz="1400" dirty="0" err="1">
                <a:solidFill>
                  <a:schemeClr val="bg1"/>
                </a:solidFill>
              </a:rPr>
              <a:t>Swati</a:t>
            </a:r>
            <a:r>
              <a:rPr lang="pt-BR" sz="1400" dirty="0">
                <a:solidFill>
                  <a:schemeClr val="bg1"/>
                </a:solidFill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pt-BR" sz="1400" dirty="0" err="1">
                <a:solidFill>
                  <a:schemeClr val="bg1"/>
                </a:solidFill>
              </a:rPr>
              <a:t>Ndebele</a:t>
            </a:r>
            <a:endParaRPr lang="pt-BR" sz="14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BED28B-D2CD-413D-9411-B56B8D106AFE}"/>
              </a:ext>
            </a:extLst>
          </p:cNvPr>
          <p:cNvSpPr txBox="1"/>
          <p:nvPr/>
        </p:nvSpPr>
        <p:spPr>
          <a:xfrm>
            <a:off x="6120172" y="4241670"/>
            <a:ext cx="2160240" cy="59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bg1"/>
                </a:solidFill>
              </a:rPr>
              <a:t>População</a:t>
            </a:r>
          </a:p>
          <a:p>
            <a:pPr algn="ctr">
              <a:lnSpc>
                <a:spcPct val="150000"/>
              </a:lnSpc>
            </a:pPr>
            <a:r>
              <a:rPr lang="pt-BR" sz="1400" dirty="0">
                <a:solidFill>
                  <a:schemeClr val="bg1"/>
                </a:solidFill>
              </a:rPr>
              <a:t>~45 milhões de habitantes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35E109D-C5E4-4B99-A668-0B0D129A4DC1}"/>
              </a:ext>
            </a:extLst>
          </p:cNvPr>
          <p:cNvCxnSpPr/>
          <p:nvPr/>
        </p:nvCxnSpPr>
        <p:spPr>
          <a:xfrm>
            <a:off x="6905929" y="1094115"/>
            <a:ext cx="57606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1510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4F32345-7AE5-4543-A6A4-F1DDD1954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69280" y="-1460698"/>
            <a:ext cx="5453679" cy="727157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1AB6E63-484A-4C2A-A84F-4747C341E033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57000">
                <a:srgbClr val="856B37"/>
              </a:gs>
              <a:gs pos="39000">
                <a:srgbClr val="7A6232">
                  <a:alpha val="24000"/>
                </a:srgb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EE5507-1B21-4FC8-A656-7E6DB05E7014}"/>
              </a:ext>
            </a:extLst>
          </p:cNvPr>
          <p:cNvSpPr txBox="1"/>
          <p:nvPr/>
        </p:nvSpPr>
        <p:spPr>
          <a:xfrm>
            <a:off x="6444208" y="123478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África do Sul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3CB60C-3871-4AA4-AF68-BECA13BAE0E5}"/>
              </a:ext>
            </a:extLst>
          </p:cNvPr>
          <p:cNvSpPr txBox="1"/>
          <p:nvPr/>
        </p:nvSpPr>
        <p:spPr>
          <a:xfrm>
            <a:off x="5526060" y="466815"/>
            <a:ext cx="3310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</a:rPr>
              <a:t>Para os viajantes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A83A8C-4E76-4CF1-9BC9-C955F0876487}"/>
              </a:ext>
            </a:extLst>
          </p:cNvPr>
          <p:cNvSpPr txBox="1"/>
          <p:nvPr/>
        </p:nvSpPr>
        <p:spPr>
          <a:xfrm>
            <a:off x="5993331" y="1157715"/>
            <a:ext cx="2376264" cy="59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bg1"/>
                </a:solidFill>
              </a:rPr>
              <a:t>Moeda</a:t>
            </a:r>
          </a:p>
          <a:p>
            <a:pPr algn="ctr">
              <a:lnSpc>
                <a:spcPct val="150000"/>
              </a:lnSpc>
            </a:pPr>
            <a:r>
              <a:rPr lang="pt-BR" sz="1400" dirty="0" err="1">
                <a:solidFill>
                  <a:schemeClr val="bg1"/>
                </a:solidFill>
              </a:rPr>
              <a:t>Rand</a:t>
            </a:r>
            <a:r>
              <a:rPr lang="pt-BR" sz="1400" dirty="0">
                <a:solidFill>
                  <a:schemeClr val="bg1"/>
                </a:solidFill>
              </a:rPr>
              <a:t> (</a:t>
            </a:r>
            <a:r>
              <a:rPr lang="pt-BR" sz="1400" dirty="0" err="1">
                <a:solidFill>
                  <a:schemeClr val="bg1"/>
                </a:solidFill>
              </a:rPr>
              <a:t>ZAR</a:t>
            </a:r>
            <a:r>
              <a:rPr lang="pt-BR" sz="14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2042DA-8C89-41B5-A09D-8C1BDB893CAB}"/>
              </a:ext>
            </a:extLst>
          </p:cNvPr>
          <p:cNvSpPr txBox="1"/>
          <p:nvPr/>
        </p:nvSpPr>
        <p:spPr>
          <a:xfrm>
            <a:off x="5328084" y="1907748"/>
            <a:ext cx="3744416" cy="59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bg1"/>
                </a:solidFill>
              </a:rPr>
              <a:t>Cartões de Crédito</a:t>
            </a:r>
          </a:p>
          <a:p>
            <a:pPr algn="ctr">
              <a:lnSpc>
                <a:spcPct val="150000"/>
              </a:lnSpc>
            </a:pPr>
            <a:r>
              <a:rPr lang="pt-BR" sz="1400" dirty="0">
                <a:solidFill>
                  <a:schemeClr val="bg1"/>
                </a:solidFill>
              </a:rPr>
              <a:t>As principais bandeiras internacionais são aceitas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78BE3C-8BAC-4710-A07D-F9BDF4BB3C93}"/>
              </a:ext>
            </a:extLst>
          </p:cNvPr>
          <p:cNvSpPr txBox="1"/>
          <p:nvPr/>
        </p:nvSpPr>
        <p:spPr>
          <a:xfrm>
            <a:off x="6012160" y="2720365"/>
            <a:ext cx="2376264" cy="920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bg1"/>
                </a:solidFill>
              </a:rPr>
              <a:t>Aeroportos de Entrada</a:t>
            </a:r>
          </a:p>
          <a:p>
            <a:pPr algn="ctr">
              <a:lnSpc>
                <a:spcPct val="150000"/>
              </a:lnSpc>
            </a:pPr>
            <a:r>
              <a:rPr lang="pt-BR" sz="1400" dirty="0">
                <a:solidFill>
                  <a:schemeClr val="bg1"/>
                </a:solidFill>
              </a:rPr>
              <a:t>Cape Town (CPT)</a:t>
            </a:r>
          </a:p>
          <a:p>
            <a:pPr algn="ctr">
              <a:lnSpc>
                <a:spcPct val="150000"/>
              </a:lnSpc>
            </a:pPr>
            <a:r>
              <a:rPr lang="pt-BR" sz="1400" dirty="0">
                <a:solidFill>
                  <a:schemeClr val="bg1"/>
                </a:solidFill>
              </a:rPr>
              <a:t>O R </a:t>
            </a:r>
            <a:r>
              <a:rPr lang="pt-BR" sz="1400" dirty="0" err="1">
                <a:solidFill>
                  <a:schemeClr val="bg1"/>
                </a:solidFill>
              </a:rPr>
              <a:t>Tambo</a:t>
            </a:r>
            <a:r>
              <a:rPr lang="pt-BR" sz="1400" dirty="0">
                <a:solidFill>
                  <a:schemeClr val="bg1"/>
                </a:solidFill>
              </a:rPr>
              <a:t> (</a:t>
            </a:r>
            <a:r>
              <a:rPr lang="pt-BR" sz="1400" dirty="0" err="1">
                <a:solidFill>
                  <a:schemeClr val="bg1"/>
                </a:solidFill>
              </a:rPr>
              <a:t>JNB</a:t>
            </a:r>
            <a:r>
              <a:rPr lang="pt-BR" sz="14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AB147C-294E-409A-A8C7-DCFDBAFE63D1}"/>
              </a:ext>
            </a:extLst>
          </p:cNvPr>
          <p:cNvSpPr txBox="1"/>
          <p:nvPr/>
        </p:nvSpPr>
        <p:spPr>
          <a:xfrm>
            <a:off x="5080625" y="3682374"/>
            <a:ext cx="405603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bg1"/>
                </a:solidFill>
              </a:rPr>
              <a:t>Para os brasileiros</a:t>
            </a:r>
          </a:p>
          <a:p>
            <a:pPr algn="ctr"/>
            <a:r>
              <a:rPr lang="pt-BR" sz="1400" dirty="0">
                <a:solidFill>
                  <a:schemeClr val="bg1"/>
                </a:solidFill>
              </a:rPr>
              <a:t>Passaporte brasileiro com validade mínima de 06 meses, certificado internacional de vacinação – febre amarela, 2 paginas em branco no passaporte e teste negativo de PCR com no máximo 72 horas de antecedência.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4892ECE-D877-4C62-94C0-8DECCBD6FD01}"/>
              </a:ext>
            </a:extLst>
          </p:cNvPr>
          <p:cNvCxnSpPr/>
          <p:nvPr/>
        </p:nvCxnSpPr>
        <p:spPr>
          <a:xfrm>
            <a:off x="6905929" y="1094115"/>
            <a:ext cx="57606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6558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696E407-75DE-4EAB-9A5B-A3B63D1A5330}"/>
              </a:ext>
            </a:extLst>
          </p:cNvPr>
          <p:cNvSpPr txBox="1"/>
          <p:nvPr/>
        </p:nvSpPr>
        <p:spPr>
          <a:xfrm>
            <a:off x="3815916" y="148967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África do Sul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505ECB-DC73-4BCB-8D0E-1117D71B5121}"/>
              </a:ext>
            </a:extLst>
          </p:cNvPr>
          <p:cNvSpPr txBox="1"/>
          <p:nvPr/>
        </p:nvSpPr>
        <p:spPr>
          <a:xfrm>
            <a:off x="3708104" y="430938"/>
            <a:ext cx="180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>
                <a:solidFill>
                  <a:schemeClr val="tx1">
                    <a:lumMod val="75000"/>
                    <a:lumOff val="25000"/>
                  </a:schemeClr>
                </a:solidFill>
              </a:rPr>
              <a:t>Onde </a:t>
            </a:r>
            <a:r>
              <a:rPr lang="pt-BR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ir?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ACF9EC4-B6A1-4929-A1F5-BC3A9F9628F4}"/>
              </a:ext>
            </a:extLst>
          </p:cNvPr>
          <p:cNvCxnSpPr/>
          <p:nvPr/>
        </p:nvCxnSpPr>
        <p:spPr>
          <a:xfrm>
            <a:off x="4283968" y="1077269"/>
            <a:ext cx="5760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7CB6EFDA-A742-4203-96FE-8FA2CDE623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230" t="28138" r="10072" b="5776"/>
          <a:stretch/>
        </p:blipFill>
        <p:spPr>
          <a:xfrm>
            <a:off x="827584" y="1275607"/>
            <a:ext cx="7776864" cy="37189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1F353E-C563-4A8E-BEB4-1E284A94D06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3239" b="88357" l="34389" r="36115">
                        <a14:foregroundMark x1="36018" y1="85026" x2="36018" y2="85026"/>
                      </a14:backgroundRemoval>
                    </a14:imgEffect>
                  </a14:imgLayer>
                </a14:imgProps>
              </a:ext>
            </a:extLst>
          </a:blip>
          <a:srcRect l="34173" t="82599" r="63669" b="11003"/>
          <a:stretch/>
        </p:blipFill>
        <p:spPr>
          <a:xfrm>
            <a:off x="5796136" y="3362148"/>
            <a:ext cx="216024" cy="36004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6123CA8-DD16-46D6-A6BC-65740C1A8ABE}"/>
              </a:ext>
            </a:extLst>
          </p:cNvPr>
          <p:cNvSpPr txBox="1"/>
          <p:nvPr/>
        </p:nvSpPr>
        <p:spPr>
          <a:xfrm>
            <a:off x="6002858" y="3444251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spc="80" dirty="0"/>
              <a:t>SAFÁRI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D7E835C-3D41-4ACD-A297-60407BE7D0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3239" b="88357" l="34389" r="36115">
                        <a14:foregroundMark x1="36018" y1="85026" x2="36018" y2="85026"/>
                      </a14:backgroundRemoval>
                    </a14:imgEffect>
                  </a14:imgLayer>
                </a14:imgProps>
              </a:ext>
            </a:extLst>
          </a:blip>
          <a:srcRect l="34173" t="82599" r="63669" b="11003"/>
          <a:stretch/>
        </p:blipFill>
        <p:spPr>
          <a:xfrm>
            <a:off x="4509294" y="4075029"/>
            <a:ext cx="216024" cy="3600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93A3AC5-99D6-4496-9D62-2265BF257BB8}"/>
              </a:ext>
            </a:extLst>
          </p:cNvPr>
          <p:cNvSpPr txBox="1"/>
          <p:nvPr/>
        </p:nvSpPr>
        <p:spPr>
          <a:xfrm>
            <a:off x="4716016" y="4157132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spc="80" dirty="0"/>
              <a:t>SAFÁRI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C536A34-AC0C-40A0-9442-BDBB92CBCBE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3239" b="88357" l="34389" r="36115">
                        <a14:foregroundMark x1="36018" y1="85026" x2="36018" y2="85026"/>
                      </a14:backgroundRemoval>
                    </a14:imgEffect>
                  </a14:imgLayer>
                </a14:imgProps>
              </a:ext>
            </a:extLst>
          </a:blip>
          <a:srcRect l="34173" t="82599" r="63669" b="11003"/>
          <a:stretch/>
        </p:blipFill>
        <p:spPr>
          <a:xfrm>
            <a:off x="5112060" y="2131022"/>
            <a:ext cx="216024" cy="36004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EABCC37-D28D-4E71-AD1C-C769D0ED54E4}"/>
              </a:ext>
            </a:extLst>
          </p:cNvPr>
          <p:cNvSpPr txBox="1"/>
          <p:nvPr/>
        </p:nvSpPr>
        <p:spPr>
          <a:xfrm>
            <a:off x="5303781" y="2046151"/>
            <a:ext cx="900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spc="80" dirty="0"/>
              <a:t>SAFÁRI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6213C53-BF5A-45F2-9E79-49BFCE0AB85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3239" b="88357" l="34389" r="36115">
                        <a14:foregroundMark x1="36018" y1="85026" x2="36018" y2="85026"/>
                      </a14:backgroundRemoval>
                    </a14:imgEffect>
                  </a14:imgLayer>
                </a14:imgProps>
              </a:ext>
            </a:extLst>
          </a:blip>
          <a:srcRect l="34173" t="82599" r="63669" b="11003"/>
          <a:stretch/>
        </p:blipFill>
        <p:spPr>
          <a:xfrm>
            <a:off x="3545820" y="4352522"/>
            <a:ext cx="216024" cy="36004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D3C17A0-49D8-4A9A-A7D2-EC20135CB135}"/>
              </a:ext>
            </a:extLst>
          </p:cNvPr>
          <p:cNvSpPr txBox="1"/>
          <p:nvPr/>
        </p:nvSpPr>
        <p:spPr>
          <a:xfrm>
            <a:off x="3545820" y="4668316"/>
            <a:ext cx="14582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spc="110" dirty="0"/>
              <a:t>ROTA JARDIM</a:t>
            </a:r>
          </a:p>
        </p:txBody>
      </p:sp>
    </p:spTree>
    <p:extLst>
      <p:ext uri="{BB962C8B-B14F-4D97-AF65-F5344CB8AC3E}">
        <p14:creationId xmlns:p14="http://schemas.microsoft.com/office/powerpoint/2010/main" val="3716836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7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C1F737-202F-4B8A-8360-6655E58B2F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 t="15110"/>
          <a:stretch/>
        </p:blipFill>
        <p:spPr>
          <a:xfrm>
            <a:off x="20" y="961"/>
            <a:ext cx="9143980" cy="5142539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72DCF40C-938B-4791-ABC0-B51A857B5A88}"/>
              </a:ext>
            </a:extLst>
          </p:cNvPr>
          <p:cNvSpPr txBox="1"/>
          <p:nvPr/>
        </p:nvSpPr>
        <p:spPr>
          <a:xfrm>
            <a:off x="3815916" y="148967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África do Sul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B24C035-E363-4822-99A6-272476789449}"/>
              </a:ext>
            </a:extLst>
          </p:cNvPr>
          <p:cNvSpPr txBox="1"/>
          <p:nvPr/>
        </p:nvSpPr>
        <p:spPr>
          <a:xfrm>
            <a:off x="3429424" y="430938"/>
            <a:ext cx="226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</a:rPr>
              <a:t>Cape Town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548B169-88B1-48E5-AABB-AABE0D681552}"/>
              </a:ext>
            </a:extLst>
          </p:cNvPr>
          <p:cNvCxnSpPr/>
          <p:nvPr/>
        </p:nvCxnSpPr>
        <p:spPr>
          <a:xfrm>
            <a:off x="4283968" y="1077269"/>
            <a:ext cx="57606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571A66FD-BD91-4A80-B395-4DF3E84C2868}"/>
              </a:ext>
            </a:extLst>
          </p:cNvPr>
          <p:cNvSpPr txBox="1"/>
          <p:nvPr/>
        </p:nvSpPr>
        <p:spPr>
          <a:xfrm>
            <a:off x="395536" y="1634752"/>
            <a:ext cx="518457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0" i="0" dirty="0">
                <a:solidFill>
                  <a:schemeClr val="bg1"/>
                </a:solidFill>
                <a:effectLst/>
                <a:latin typeface="Roboto"/>
              </a:rPr>
              <a:t>Cape Town é uma das mais belas cidades do mundo.</a:t>
            </a:r>
          </a:p>
          <a:p>
            <a:endParaRPr lang="pt-BR" sz="2000" dirty="0">
              <a:solidFill>
                <a:schemeClr val="bg1"/>
              </a:solidFill>
              <a:latin typeface="Roboto"/>
            </a:endParaRPr>
          </a:p>
          <a:p>
            <a:r>
              <a:rPr lang="pt-BR" sz="2000" b="0" i="0" dirty="0">
                <a:solidFill>
                  <a:schemeClr val="bg1"/>
                </a:solidFill>
                <a:effectLst/>
                <a:latin typeface="Roboto"/>
              </a:rPr>
              <a:t>Sua grandeza é encenada com o pano de fundo de Table Mountain, praias lindas, vinícolas premiadas, e uma coleção única de fauna e flora</a:t>
            </a:r>
            <a:r>
              <a:rPr lang="pt-BR" sz="2000" dirty="0">
                <a:solidFill>
                  <a:schemeClr val="bg1"/>
                </a:solidFill>
                <a:latin typeface="Roboto"/>
              </a:rPr>
              <a:t> que se encontra na famosa Rota Jardim.</a:t>
            </a:r>
            <a:endParaRPr lang="pt-BR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138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ape Town Wallpapers - Top Free Cape Town Backgrounds - WallpaperAccess">
            <a:extLst>
              <a:ext uri="{FF2B5EF4-FFF2-40B4-BE49-F238E27FC236}">
                <a16:creationId xmlns:a16="http://schemas.microsoft.com/office/drawing/2014/main" id="{61A376A6-70BE-4E14-AB7C-47B4F1352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48128"/>
            <a:ext cx="9141714" cy="5713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C92E623-815E-4E5E-B38E-5091BA45721E}"/>
              </a:ext>
            </a:extLst>
          </p:cNvPr>
          <p:cNvSpPr txBox="1"/>
          <p:nvPr/>
        </p:nvSpPr>
        <p:spPr>
          <a:xfrm>
            <a:off x="3815916" y="148967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África do Sul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77A8DA5-CFA5-48A1-AF43-0E869C8D8F2F}"/>
              </a:ext>
            </a:extLst>
          </p:cNvPr>
          <p:cNvSpPr txBox="1"/>
          <p:nvPr/>
        </p:nvSpPr>
        <p:spPr>
          <a:xfrm>
            <a:off x="3429424" y="430938"/>
            <a:ext cx="226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Cape Town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0AE3F35-D9D3-45CF-93D5-1DD06AC6ED2A}"/>
              </a:ext>
            </a:extLst>
          </p:cNvPr>
          <p:cNvCxnSpPr/>
          <p:nvPr/>
        </p:nvCxnSpPr>
        <p:spPr>
          <a:xfrm>
            <a:off x="4283968" y="1077269"/>
            <a:ext cx="57606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8728E0F7-C7E2-4A10-91D5-5EEAE7D9B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67" b="92000" l="6250" r="87500">
                        <a14:foregroundMark x1="33333" y1="65333" x2="33333" y2="65333"/>
                        <a14:foregroundMark x1="68750" y1="60000" x2="68750" y2="60000"/>
                        <a14:foregroundMark x1="25000" y1="21333" x2="25000" y2="21333"/>
                        <a14:foregroundMark x1="47917" y1="92000" x2="47917" y2="92000"/>
                        <a14:foregroundMark x1="89583" y1="34667" x2="89583" y2="34667"/>
                        <a14:foregroundMark x1="47917" y1="6667" x2="47917" y2="6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5576" y="3645371"/>
            <a:ext cx="288000" cy="45000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3D4AEC0-72E0-406F-8E8A-5B3A78D50B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22" b="90278" l="8333" r="89583">
                        <a14:foregroundMark x1="20833" y1="22222" x2="20833" y2="22222"/>
                        <a14:foregroundMark x1="45833" y1="90278" x2="45833" y2="90278"/>
                        <a14:foregroundMark x1="62500" y1="16667" x2="62500" y2="16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55032" y="1640233"/>
            <a:ext cx="288000" cy="432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F3037A4-0204-4087-8DDF-2A9AE2452A7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211" b="93421" l="8333" r="89583">
                        <a14:foregroundMark x1="72917" y1="13158" x2="72917" y2="13158"/>
                        <a14:foregroundMark x1="47917" y1="93421" x2="47917" y2="9342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24328" y="2135921"/>
            <a:ext cx="288000" cy="45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53D2BFE-E426-42B7-889A-D0833C0A9E0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50000" y1="10667" x2="50000" y2="10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23728" y="2787774"/>
            <a:ext cx="288000" cy="4320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0D8A6EC-9D54-4969-AA2E-34190688A6E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8000" b="92000" l="4082" r="89796">
                        <a14:foregroundMark x1="55102" y1="9333" x2="55102" y2="9333"/>
                        <a14:foregroundMark x1="51020" y1="93333" x2="51020" y2="93333"/>
                        <a14:foregroundMark x1="89796" y1="32000" x2="89796" y2="32000"/>
                        <a14:foregroundMark x1="4082" y1="29333" x2="4082" y2="29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87656" y="2324310"/>
            <a:ext cx="288000" cy="440816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400C96B-C676-492C-89E9-3EB57EBA7866}"/>
              </a:ext>
            </a:extLst>
          </p:cNvPr>
          <p:cNvCxnSpPr>
            <a:cxnSpLocks/>
          </p:cNvCxnSpPr>
          <p:nvPr/>
        </p:nvCxnSpPr>
        <p:spPr>
          <a:xfrm flipV="1">
            <a:off x="1318972" y="2046834"/>
            <a:ext cx="720048" cy="715540"/>
          </a:xfrm>
          <a:prstGeom prst="line">
            <a:avLst/>
          </a:prstGeom>
          <a:ln>
            <a:solidFill>
              <a:srgbClr val="2AC7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7F081EA-543C-45AF-B651-C838459F922E}"/>
              </a:ext>
            </a:extLst>
          </p:cNvPr>
          <p:cNvCxnSpPr/>
          <p:nvPr/>
        </p:nvCxnSpPr>
        <p:spPr>
          <a:xfrm>
            <a:off x="2036415" y="2046834"/>
            <a:ext cx="144016" cy="0"/>
          </a:xfrm>
          <a:prstGeom prst="line">
            <a:avLst/>
          </a:prstGeom>
          <a:ln>
            <a:solidFill>
              <a:srgbClr val="2AC7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D733E82-F42B-4E3C-9F85-330DF32AB304}"/>
              </a:ext>
            </a:extLst>
          </p:cNvPr>
          <p:cNvSpPr txBox="1"/>
          <p:nvPr/>
        </p:nvSpPr>
        <p:spPr>
          <a:xfrm>
            <a:off x="1832421" y="1490084"/>
            <a:ext cx="1083395" cy="553998"/>
          </a:xfrm>
          <a:prstGeom prst="rect">
            <a:avLst/>
          </a:prstGeom>
          <a:solidFill>
            <a:schemeClr val="bg1">
              <a:lumMod val="75000"/>
              <a:alpha val="29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600" dirty="0" err="1">
                <a:solidFill>
                  <a:srgbClr val="2AC7DC"/>
                </a:solidFill>
              </a:rPr>
              <a:t>Winelands</a:t>
            </a:r>
            <a:endParaRPr lang="pt-BR" sz="1600" dirty="0">
              <a:solidFill>
                <a:srgbClr val="2AC7DC"/>
              </a:solidFill>
            </a:endParaRPr>
          </a:p>
          <a:p>
            <a:pPr algn="ctr"/>
            <a:r>
              <a:rPr lang="pt-BR" sz="1400" dirty="0">
                <a:solidFill>
                  <a:srgbClr val="2AC7DC"/>
                </a:solidFill>
              </a:rPr>
              <a:t>(Vinícolas)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A4C83E2-A36B-4AF5-96E5-D972774106F1}"/>
              </a:ext>
            </a:extLst>
          </p:cNvPr>
          <p:cNvCxnSpPr>
            <a:cxnSpLocks/>
          </p:cNvCxnSpPr>
          <p:nvPr/>
        </p:nvCxnSpPr>
        <p:spPr>
          <a:xfrm flipV="1">
            <a:off x="5096443" y="1346540"/>
            <a:ext cx="720048" cy="71554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C709576-81B9-4E22-BE06-992430697F0B}"/>
              </a:ext>
            </a:extLst>
          </p:cNvPr>
          <p:cNvCxnSpPr/>
          <p:nvPr/>
        </p:nvCxnSpPr>
        <p:spPr>
          <a:xfrm>
            <a:off x="5813886" y="1346540"/>
            <a:ext cx="14401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03F9F3ED-4045-4D0B-A9B6-4C73A92FBF48}"/>
              </a:ext>
            </a:extLst>
          </p:cNvPr>
          <p:cNvSpPr txBox="1"/>
          <p:nvPr/>
        </p:nvSpPr>
        <p:spPr>
          <a:xfrm>
            <a:off x="5869523" y="1046858"/>
            <a:ext cx="176510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 err="1">
                <a:solidFill>
                  <a:srgbClr val="00B050"/>
                </a:solidFill>
              </a:rPr>
              <a:t>Table</a:t>
            </a:r>
            <a:r>
              <a:rPr lang="pt-BR" sz="1600" dirty="0">
                <a:solidFill>
                  <a:srgbClr val="00B050"/>
                </a:solidFill>
              </a:rPr>
              <a:t> Mountain</a:t>
            </a:r>
          </a:p>
          <a:p>
            <a:pPr algn="ctr"/>
            <a:r>
              <a:rPr lang="pt-BR" sz="1400" dirty="0">
                <a:solidFill>
                  <a:srgbClr val="00B050"/>
                </a:solidFill>
              </a:rPr>
              <a:t>(Montanha da Mesa)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D5C5A3E-E642-4396-A9B1-3D0A24A913AA}"/>
              </a:ext>
            </a:extLst>
          </p:cNvPr>
          <p:cNvCxnSpPr>
            <a:cxnSpLocks/>
          </p:cNvCxnSpPr>
          <p:nvPr/>
        </p:nvCxnSpPr>
        <p:spPr>
          <a:xfrm flipH="1" flipV="1">
            <a:off x="6994052" y="1856210"/>
            <a:ext cx="671689" cy="71554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F019549-B853-4625-84D1-9FA8EAA59C6C}"/>
              </a:ext>
            </a:extLst>
          </p:cNvPr>
          <p:cNvCxnSpPr/>
          <p:nvPr/>
        </p:nvCxnSpPr>
        <p:spPr>
          <a:xfrm>
            <a:off x="6997519" y="1860137"/>
            <a:ext cx="144016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1BF42AE8-FC8F-470F-A114-3B5F8EDD0E58}"/>
              </a:ext>
            </a:extLst>
          </p:cNvPr>
          <p:cNvSpPr txBox="1"/>
          <p:nvPr/>
        </p:nvSpPr>
        <p:spPr>
          <a:xfrm>
            <a:off x="7120223" y="1515237"/>
            <a:ext cx="20062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accent6">
                    <a:lumMod val="75000"/>
                  </a:schemeClr>
                </a:solidFill>
              </a:rPr>
              <a:t>Cape Point</a:t>
            </a:r>
          </a:p>
          <a:p>
            <a:pPr algn="ctr"/>
            <a:r>
              <a:rPr lang="pt-BR" sz="1400" dirty="0">
                <a:solidFill>
                  <a:schemeClr val="accent6">
                    <a:lumMod val="75000"/>
                  </a:schemeClr>
                </a:solidFill>
              </a:rPr>
              <a:t>(Cabo da Boa Esperança)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F34CA37-1049-49AE-B75B-68E991D2B799}"/>
              </a:ext>
            </a:extLst>
          </p:cNvPr>
          <p:cNvCxnSpPr>
            <a:cxnSpLocks/>
          </p:cNvCxnSpPr>
          <p:nvPr/>
        </p:nvCxnSpPr>
        <p:spPr>
          <a:xfrm flipV="1">
            <a:off x="2264501" y="2473214"/>
            <a:ext cx="720048" cy="71554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8940F76-0C70-468A-AA12-D539FA265973}"/>
              </a:ext>
            </a:extLst>
          </p:cNvPr>
          <p:cNvCxnSpPr/>
          <p:nvPr/>
        </p:nvCxnSpPr>
        <p:spPr>
          <a:xfrm>
            <a:off x="2981944" y="2473214"/>
            <a:ext cx="14401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6656C8D9-A399-42C6-A3B0-67A9F4A315A9}"/>
              </a:ext>
            </a:extLst>
          </p:cNvPr>
          <p:cNvSpPr txBox="1"/>
          <p:nvPr/>
        </p:nvSpPr>
        <p:spPr>
          <a:xfrm>
            <a:off x="3061955" y="2303596"/>
            <a:ext cx="1005243" cy="338554"/>
          </a:xfrm>
          <a:prstGeom prst="rect">
            <a:avLst/>
          </a:prstGeom>
          <a:solidFill>
            <a:schemeClr val="bg1">
              <a:lumMod val="85000"/>
              <a:alpha val="5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rgbClr val="FF0000"/>
                </a:solidFill>
              </a:rPr>
              <a:t>Bo </a:t>
            </a:r>
            <a:r>
              <a:rPr lang="pt-BR" sz="1600" dirty="0" err="1">
                <a:solidFill>
                  <a:srgbClr val="FF0000"/>
                </a:solidFill>
              </a:rPr>
              <a:t>Kaap</a:t>
            </a:r>
            <a:endParaRPr lang="pt-BR" sz="1600" dirty="0">
              <a:solidFill>
                <a:srgbClr val="FF0000"/>
              </a:solidFill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4FD889A-9EE8-41BA-AE2E-9FEE25C9F6A3}"/>
              </a:ext>
            </a:extLst>
          </p:cNvPr>
          <p:cNvCxnSpPr>
            <a:cxnSpLocks/>
          </p:cNvCxnSpPr>
          <p:nvPr/>
        </p:nvCxnSpPr>
        <p:spPr>
          <a:xfrm flipV="1">
            <a:off x="896417" y="3723878"/>
            <a:ext cx="687859" cy="341715"/>
          </a:xfrm>
          <a:prstGeom prst="line">
            <a:avLst/>
          </a:prstGeom>
          <a:ln>
            <a:solidFill>
              <a:srgbClr val="D72F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2F41538-F963-4C72-BD8B-4712F3D39481}"/>
              </a:ext>
            </a:extLst>
          </p:cNvPr>
          <p:cNvCxnSpPr/>
          <p:nvPr/>
        </p:nvCxnSpPr>
        <p:spPr>
          <a:xfrm>
            <a:off x="1584276" y="3723878"/>
            <a:ext cx="144016" cy="0"/>
          </a:xfrm>
          <a:prstGeom prst="line">
            <a:avLst/>
          </a:prstGeom>
          <a:ln>
            <a:solidFill>
              <a:srgbClr val="D72F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CE28292A-164D-4A06-9817-B11B746C494E}"/>
              </a:ext>
            </a:extLst>
          </p:cNvPr>
          <p:cNvSpPr txBox="1"/>
          <p:nvPr/>
        </p:nvSpPr>
        <p:spPr>
          <a:xfrm>
            <a:off x="1732036" y="3435846"/>
            <a:ext cx="1759844" cy="584775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rgbClr val="D72F7B"/>
                </a:solidFill>
              </a:rPr>
              <a:t>Victoria and Alfred </a:t>
            </a:r>
            <a:r>
              <a:rPr lang="pt-BR" sz="1600" dirty="0" err="1">
                <a:solidFill>
                  <a:srgbClr val="D72F7B"/>
                </a:solidFill>
              </a:rPr>
              <a:t>Waterfront</a:t>
            </a:r>
            <a:endParaRPr lang="pt-BR" sz="1600" dirty="0">
              <a:solidFill>
                <a:srgbClr val="D72F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92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E08E85-E3D6-4061-B2A7-FCF4C84355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0"/>
            <a:ext cx="9144000" cy="510763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C92E623-815E-4E5E-B38E-5091BA45721E}"/>
              </a:ext>
            </a:extLst>
          </p:cNvPr>
          <p:cNvSpPr txBox="1"/>
          <p:nvPr/>
        </p:nvSpPr>
        <p:spPr>
          <a:xfrm>
            <a:off x="3815916" y="148967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África do Sul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77A8DA5-CFA5-48A1-AF43-0E869C8D8F2F}"/>
              </a:ext>
            </a:extLst>
          </p:cNvPr>
          <p:cNvSpPr txBox="1"/>
          <p:nvPr/>
        </p:nvSpPr>
        <p:spPr>
          <a:xfrm>
            <a:off x="2483768" y="430938"/>
            <a:ext cx="4238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</a:rPr>
              <a:t>Cape Town - Vinícolas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88F9A3D-A067-41A1-B836-94BB3FF468FF}"/>
              </a:ext>
            </a:extLst>
          </p:cNvPr>
          <p:cNvCxnSpPr/>
          <p:nvPr/>
        </p:nvCxnSpPr>
        <p:spPr>
          <a:xfrm>
            <a:off x="4283968" y="1077269"/>
            <a:ext cx="57606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DCBCCD8-1BE2-4F3B-9131-CF349450B4BC}"/>
              </a:ext>
            </a:extLst>
          </p:cNvPr>
          <p:cNvSpPr txBox="1"/>
          <p:nvPr/>
        </p:nvSpPr>
        <p:spPr>
          <a:xfrm>
            <a:off x="107504" y="1359240"/>
            <a:ext cx="4752528" cy="3693319"/>
          </a:xfrm>
          <a:prstGeom prst="rect">
            <a:avLst/>
          </a:prstGeom>
          <a:solidFill>
            <a:schemeClr val="tx1">
              <a:lumMod val="65000"/>
              <a:lumOff val="35000"/>
              <a:alpha val="7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pt-BR" sz="18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Os vinhedos da África do Sul produzem alguns dos melhores vinhos do mundo. Famoso pelos vinhos da uva </a:t>
            </a:r>
            <a:r>
              <a:rPr lang="pt-BR" sz="1800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Pinotage</a:t>
            </a:r>
            <a:r>
              <a:rPr lang="pt-BR" sz="18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outros tipos conhecidos como o Cabernet Sauvignon, </a:t>
            </a:r>
            <a:r>
              <a:rPr lang="pt-BR" sz="1800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Malbec</a:t>
            </a:r>
            <a:r>
              <a:rPr lang="pt-BR" sz="18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e Shiraz / </a:t>
            </a:r>
            <a:r>
              <a:rPr lang="pt-BR" sz="1800" dirty="0" err="1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Syrah</a:t>
            </a:r>
            <a:r>
              <a:rPr lang="pt-BR" sz="18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marcam presença.</a:t>
            </a:r>
            <a:endParaRPr lang="pt-BR" sz="1800" dirty="0">
              <a:solidFill>
                <a:schemeClr val="bg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1800" dirty="0">
              <a:solidFill>
                <a:schemeClr val="bg1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18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 tradição vinícola está em </a:t>
            </a:r>
            <a:r>
              <a:rPr lang="pt-BR" sz="1800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Stellenbosch</a:t>
            </a:r>
            <a:r>
              <a:rPr lang="pt-BR" sz="18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BR" sz="1800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Paarl</a:t>
            </a:r>
            <a:r>
              <a:rPr lang="pt-BR" sz="18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pt-BR" sz="1800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Franschoek</a:t>
            </a:r>
            <a:r>
              <a:rPr lang="pt-BR" sz="18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regiões a pouco mais de 01 hora de viagem de Cape Town. </a:t>
            </a:r>
          </a:p>
          <a:p>
            <a:pPr algn="just"/>
            <a:endParaRPr lang="pt-BR" sz="1800" dirty="0">
              <a:solidFill>
                <a:schemeClr val="bg1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18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Além da visita, vale fazer uma degustação de vinhos e, quando possível, passar ao menos 1 noite na região.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276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lorful buildings with balconies&#10;&#10;Description automatically generated with low confidence">
            <a:extLst>
              <a:ext uri="{FF2B5EF4-FFF2-40B4-BE49-F238E27FC236}">
                <a16:creationId xmlns:a16="http://schemas.microsoft.com/office/drawing/2014/main" id="{CEEBFE18-8ADD-4FE5-AB20-EE1DED8987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 t="15746"/>
          <a:stretch/>
        </p:blipFill>
        <p:spPr>
          <a:xfrm>
            <a:off x="20" y="961"/>
            <a:ext cx="9143980" cy="514253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967E7E-4BF3-4C2F-B61F-1CE4F1D88763}"/>
              </a:ext>
            </a:extLst>
          </p:cNvPr>
          <p:cNvSpPr txBox="1"/>
          <p:nvPr/>
        </p:nvSpPr>
        <p:spPr>
          <a:xfrm>
            <a:off x="3815916" y="148967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África do Sul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93EA3E-8FD6-4285-A2F6-1EEE33044BE2}"/>
              </a:ext>
            </a:extLst>
          </p:cNvPr>
          <p:cNvSpPr txBox="1"/>
          <p:nvPr/>
        </p:nvSpPr>
        <p:spPr>
          <a:xfrm>
            <a:off x="2483768" y="430938"/>
            <a:ext cx="4238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</a:rPr>
              <a:t>Cape Town – Bo-</a:t>
            </a:r>
            <a:r>
              <a:rPr lang="pt-BR" sz="3600" dirty="0" err="1">
                <a:solidFill>
                  <a:schemeClr val="bg1"/>
                </a:solidFill>
              </a:rPr>
              <a:t>Kaap</a:t>
            </a:r>
            <a:endParaRPr lang="pt-BR" sz="3600" dirty="0">
              <a:solidFill>
                <a:schemeClr val="bg1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8ECD78E-84B1-40B8-81F1-4AB21CE77519}"/>
              </a:ext>
            </a:extLst>
          </p:cNvPr>
          <p:cNvCxnSpPr/>
          <p:nvPr/>
        </p:nvCxnSpPr>
        <p:spPr>
          <a:xfrm>
            <a:off x="4283968" y="1077269"/>
            <a:ext cx="57606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EC9EA88-9401-4E03-BC5B-7802B6952D78}"/>
              </a:ext>
            </a:extLst>
          </p:cNvPr>
          <p:cNvSpPr txBox="1"/>
          <p:nvPr/>
        </p:nvSpPr>
        <p:spPr>
          <a:xfrm>
            <a:off x="107504" y="1359240"/>
            <a:ext cx="4752528" cy="3693319"/>
          </a:xfrm>
          <a:prstGeom prst="rect">
            <a:avLst/>
          </a:prstGeom>
          <a:solidFill>
            <a:schemeClr val="tx1">
              <a:lumMod val="65000"/>
              <a:lumOff val="35000"/>
              <a:alpha val="7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pt-BR" sz="18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Situado em uma encosta e muito visitado durante o dia, o bairro de Bo-</a:t>
            </a:r>
            <a:r>
              <a:rPr lang="pt-BR" sz="1800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Kaap</a:t>
            </a:r>
            <a:r>
              <a:rPr lang="pt-BR" sz="18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é conhecido por ruas estreitas de pedra com casas coloridas. </a:t>
            </a:r>
          </a:p>
          <a:p>
            <a:pPr algn="just"/>
            <a:endParaRPr lang="pt-BR" sz="1800" dirty="0">
              <a:solidFill>
                <a:schemeClr val="bg1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18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 cultura local dos malaios do Cabo está representada em locais como a Mesquita </a:t>
            </a:r>
            <a:r>
              <a:rPr lang="pt-BR" sz="1800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Auwal</a:t>
            </a:r>
            <a:r>
              <a:rPr lang="pt-BR" sz="18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e o Bo-</a:t>
            </a:r>
            <a:r>
              <a:rPr lang="pt-BR" sz="1800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Kaap</a:t>
            </a:r>
            <a:r>
              <a:rPr lang="pt-BR" sz="18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800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Museum</a:t>
            </a:r>
            <a:r>
              <a:rPr lang="pt-BR" sz="18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Nas proximidades, restaurantes simples servem pratos da culinária malaia do Cabo, como </a:t>
            </a:r>
            <a:r>
              <a:rPr lang="pt-BR" sz="1800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curries</a:t>
            </a:r>
            <a:r>
              <a:rPr lang="pt-BR" sz="18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e o pão achatado “</a:t>
            </a:r>
            <a:r>
              <a:rPr lang="pt-BR" sz="1800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roti</a:t>
            </a:r>
            <a:r>
              <a:rPr lang="pt-BR" sz="18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  <a:p>
            <a:pPr algn="just"/>
            <a:endParaRPr lang="pt-BR" sz="1800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algn="just"/>
            <a:r>
              <a:rPr lang="pt-BR" sz="1800" dirty="0">
                <a:solidFill>
                  <a:schemeClr val="bg1"/>
                </a:solidFill>
                <a:cs typeface="Times New Roman" panose="02020603050405020304" pitchFamily="18" charset="0"/>
              </a:rPr>
              <a:t>A visita é obrigatória aos que se interessam por cultura, gastronomia e temperos exóticos.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55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7BBC3A-2CDE-42C7-A639-156F33A687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80" b="17383"/>
          <a:stretch/>
        </p:blipFill>
        <p:spPr>
          <a:xfrm>
            <a:off x="20" y="961"/>
            <a:ext cx="9143980" cy="51425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2A471F8-2083-4003-8823-AD5831E67602}"/>
              </a:ext>
            </a:extLst>
          </p:cNvPr>
          <p:cNvSpPr txBox="1"/>
          <p:nvPr/>
        </p:nvSpPr>
        <p:spPr>
          <a:xfrm>
            <a:off x="3815916" y="148967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África do Sul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F14719-F4F5-4D7D-9AAD-1BACD6661E98}"/>
              </a:ext>
            </a:extLst>
          </p:cNvPr>
          <p:cNvSpPr txBox="1"/>
          <p:nvPr/>
        </p:nvSpPr>
        <p:spPr>
          <a:xfrm>
            <a:off x="1280423" y="430938"/>
            <a:ext cx="69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</a:rPr>
              <a:t>Cape Town – Cabo da Boa Esperança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E0FA4B3-F90D-4CC3-BE7F-ADC5B3947385}"/>
              </a:ext>
            </a:extLst>
          </p:cNvPr>
          <p:cNvCxnSpPr/>
          <p:nvPr/>
        </p:nvCxnSpPr>
        <p:spPr>
          <a:xfrm>
            <a:off x="4283968" y="1077269"/>
            <a:ext cx="57606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DAB9A6BF-0C9C-44BC-AD34-75199080C7DA}"/>
              </a:ext>
            </a:extLst>
          </p:cNvPr>
          <p:cNvSpPr txBox="1"/>
          <p:nvPr/>
        </p:nvSpPr>
        <p:spPr>
          <a:xfrm>
            <a:off x="4283968" y="1275606"/>
            <a:ext cx="4752528" cy="2292935"/>
          </a:xfrm>
          <a:prstGeom prst="rect">
            <a:avLst/>
          </a:prstGeom>
          <a:solidFill>
            <a:schemeClr val="tx1">
              <a:lumMod val="65000"/>
              <a:lumOff val="35000"/>
              <a:alpha val="7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pt-BR" sz="18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Um ponto alto na viagem a Cape Town é a visita ao Cabo da Boa Esperança, ou Cape </a:t>
            </a:r>
            <a:r>
              <a:rPr lang="pt-BR" sz="1800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pt-BR" sz="18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800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Good</a:t>
            </a:r>
            <a:r>
              <a:rPr lang="pt-BR" sz="18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Hope.</a:t>
            </a:r>
          </a:p>
          <a:p>
            <a:pPr algn="just"/>
            <a:endParaRPr lang="pt-BR" sz="1800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algn="just"/>
            <a:r>
              <a:rPr lang="pt-BR" sz="1800" dirty="0">
                <a:solidFill>
                  <a:schemeClr val="bg1"/>
                </a:solidFill>
                <a:cs typeface="Times New Roman" panose="02020603050405020304" pitchFamily="18" charset="0"/>
              </a:rPr>
              <a:t>A viagem – com duração de até um dia – leva até o encontro entre os oceanos Atlântico e Índico.</a:t>
            </a:r>
          </a:p>
          <a:p>
            <a:pPr algn="just"/>
            <a:endParaRPr lang="pt-BR" sz="1800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algn="just"/>
            <a:r>
              <a:rPr lang="pt-BR" sz="1800" dirty="0">
                <a:solidFill>
                  <a:schemeClr val="bg1"/>
                </a:solidFill>
                <a:cs typeface="Times New Roman" panose="02020603050405020304" pitchFamily="18" charset="0"/>
              </a:rPr>
              <a:t>O visual é incrível e </a:t>
            </a:r>
            <a:r>
              <a:rPr lang="pt-BR" sz="1800" dirty="0" err="1">
                <a:solidFill>
                  <a:schemeClr val="bg1"/>
                </a:solidFill>
                <a:cs typeface="Times New Roman" panose="02020603050405020304" pitchFamily="18" charset="0"/>
              </a:rPr>
              <a:t>Instagramavel</a:t>
            </a:r>
            <a:r>
              <a:rPr lang="pt-BR" sz="1800" dirty="0">
                <a:solidFill>
                  <a:schemeClr val="bg1"/>
                </a:solidFill>
                <a:cs typeface="Times New Roman" panose="02020603050405020304" pitchFamily="18" charset="0"/>
              </a:rPr>
              <a:t>!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497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2D1FD9-C040-42DE-91DA-69AEB0D211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452" b="12812"/>
          <a:stretch/>
        </p:blipFill>
        <p:spPr>
          <a:xfrm>
            <a:off x="20" y="961"/>
            <a:ext cx="9143980" cy="51425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DE8C75A-7444-4308-9A6C-FE601E447D3A}"/>
              </a:ext>
            </a:extLst>
          </p:cNvPr>
          <p:cNvSpPr txBox="1"/>
          <p:nvPr/>
        </p:nvSpPr>
        <p:spPr>
          <a:xfrm>
            <a:off x="3815916" y="851360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África do Sul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1D3BD1-93F7-40C2-BE91-CC02555CA74B}"/>
              </a:ext>
            </a:extLst>
          </p:cNvPr>
          <p:cNvSpPr txBox="1"/>
          <p:nvPr/>
        </p:nvSpPr>
        <p:spPr>
          <a:xfrm>
            <a:off x="1403648" y="1133331"/>
            <a:ext cx="626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</a:rPr>
              <a:t>Cape Town – Montanha da Mesa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3259E9-C912-4FAC-9C7B-9604DB1C4911}"/>
              </a:ext>
            </a:extLst>
          </p:cNvPr>
          <p:cNvSpPr txBox="1"/>
          <p:nvPr/>
        </p:nvSpPr>
        <p:spPr>
          <a:xfrm>
            <a:off x="323528" y="3410004"/>
            <a:ext cx="4752528" cy="1200329"/>
          </a:xfrm>
          <a:prstGeom prst="rect">
            <a:avLst/>
          </a:prstGeom>
          <a:solidFill>
            <a:schemeClr val="tx1">
              <a:lumMod val="65000"/>
              <a:lumOff val="35000"/>
              <a:alpha val="7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pt-BR" sz="1800" dirty="0">
                <a:solidFill>
                  <a:schemeClr val="bg1"/>
                </a:solidFill>
                <a:cs typeface="Times New Roman" panose="02020603050405020304" pitchFamily="18" charset="0"/>
              </a:rPr>
              <a:t>É o cartão postal mais famoso da cidade e do país. A subida na montanha, através do </a:t>
            </a:r>
            <a:r>
              <a:rPr lang="pt-BR" sz="1800" dirty="0" err="1">
                <a:solidFill>
                  <a:schemeClr val="bg1"/>
                </a:solidFill>
                <a:cs typeface="Times New Roman" panose="02020603050405020304" pitchFamily="18" charset="0"/>
              </a:rPr>
              <a:t>cable</a:t>
            </a:r>
            <a:r>
              <a:rPr lang="pt-BR" sz="1800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pt-BR" sz="1800" dirty="0" err="1">
                <a:solidFill>
                  <a:schemeClr val="bg1"/>
                </a:solidFill>
                <a:cs typeface="Times New Roman" panose="02020603050405020304" pitchFamily="18" charset="0"/>
              </a:rPr>
              <a:t>car</a:t>
            </a:r>
            <a:r>
              <a:rPr lang="pt-BR" sz="1800" dirty="0">
                <a:solidFill>
                  <a:schemeClr val="bg1"/>
                </a:solidFill>
                <a:cs typeface="Times New Roman" panose="02020603050405020304" pitchFamily="18" charset="0"/>
              </a:rPr>
              <a:t> – um grande teleférico – é mandatório a todos que visitam a cidade.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605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9E854C-3F7B-4608-A382-7D1C184A5D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6" r="1" b="1"/>
          <a:stretch/>
        </p:blipFill>
        <p:spPr>
          <a:xfrm>
            <a:off x="20" y="961"/>
            <a:ext cx="9143980" cy="51425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9D6D6A-2D0A-4691-B74B-753C3716E189}"/>
              </a:ext>
            </a:extLst>
          </p:cNvPr>
          <p:cNvSpPr txBox="1"/>
          <p:nvPr/>
        </p:nvSpPr>
        <p:spPr>
          <a:xfrm>
            <a:off x="3815916" y="148967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África do Sul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931409-B001-4435-99E6-DDB88B619235}"/>
              </a:ext>
            </a:extLst>
          </p:cNvPr>
          <p:cNvSpPr txBox="1"/>
          <p:nvPr/>
        </p:nvSpPr>
        <p:spPr>
          <a:xfrm>
            <a:off x="539552" y="430938"/>
            <a:ext cx="8280920" cy="61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Cape Town - Victoria and Alfred </a:t>
            </a:r>
            <a:r>
              <a:rPr lang="pt-BR" sz="3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Waterfront</a:t>
            </a:r>
            <a:endParaRPr lang="pt-BR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pt-BR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4E8949A-37D6-4771-B516-30DC61841BB2}"/>
              </a:ext>
            </a:extLst>
          </p:cNvPr>
          <p:cNvCxnSpPr/>
          <p:nvPr/>
        </p:nvCxnSpPr>
        <p:spPr>
          <a:xfrm>
            <a:off x="4283968" y="1077269"/>
            <a:ext cx="576064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DD5019AE-C38B-404E-9CAA-D52E4D08E45A}"/>
              </a:ext>
            </a:extLst>
          </p:cNvPr>
          <p:cNvSpPr txBox="1"/>
          <p:nvPr/>
        </p:nvSpPr>
        <p:spPr>
          <a:xfrm>
            <a:off x="534988" y="3743065"/>
            <a:ext cx="4752528" cy="646331"/>
          </a:xfrm>
          <a:prstGeom prst="rect">
            <a:avLst/>
          </a:prstGeom>
          <a:solidFill>
            <a:schemeClr val="tx1">
              <a:lumMod val="65000"/>
              <a:lumOff val="35000"/>
              <a:alpha val="7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pt-BR" sz="1800" dirty="0">
                <a:solidFill>
                  <a:schemeClr val="bg1"/>
                </a:solidFill>
                <a:cs typeface="Times New Roman" panose="02020603050405020304" pitchFamily="18" charset="0"/>
              </a:rPr>
              <a:t>É um dos locais mais turísticos da cidade, com excelentes hotéis, restaurantes e lojas.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202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877A7BD-C908-4AB4-B7DE-3672EA7C8E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 t="15917"/>
          <a:stretch/>
        </p:blipFill>
        <p:spPr>
          <a:xfrm>
            <a:off x="-22612" y="0"/>
            <a:ext cx="9166612" cy="51435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262B16B-57A2-4872-95B4-C90EEC1BAB1A}"/>
              </a:ext>
            </a:extLst>
          </p:cNvPr>
          <p:cNvSpPr txBox="1"/>
          <p:nvPr/>
        </p:nvSpPr>
        <p:spPr>
          <a:xfrm>
            <a:off x="3815916" y="148967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África do Sul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E15241-A07F-4002-B94D-3224C9867295}"/>
              </a:ext>
            </a:extLst>
          </p:cNvPr>
          <p:cNvSpPr txBox="1"/>
          <p:nvPr/>
        </p:nvSpPr>
        <p:spPr>
          <a:xfrm>
            <a:off x="3360699" y="430938"/>
            <a:ext cx="27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</a:rPr>
              <a:t>Rota Jardim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883E72D-8D25-4914-ADA3-A16C05EE80A8}"/>
              </a:ext>
            </a:extLst>
          </p:cNvPr>
          <p:cNvCxnSpPr/>
          <p:nvPr/>
        </p:nvCxnSpPr>
        <p:spPr>
          <a:xfrm>
            <a:off x="4283968" y="1077269"/>
            <a:ext cx="57606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21015D94-902D-4BF2-BDA7-3B7D8BEACA86}"/>
              </a:ext>
            </a:extLst>
          </p:cNvPr>
          <p:cNvSpPr txBox="1"/>
          <p:nvPr/>
        </p:nvSpPr>
        <p:spPr>
          <a:xfrm>
            <a:off x="251520" y="2355726"/>
            <a:ext cx="518457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chemeClr val="bg1"/>
                </a:solidFill>
                <a:latin typeface="Roboto"/>
              </a:rPr>
              <a:t>A Rota Jardim – ou Garden </a:t>
            </a:r>
            <a:r>
              <a:rPr lang="pt-BR" sz="1800" dirty="0" err="1">
                <a:solidFill>
                  <a:schemeClr val="bg1"/>
                </a:solidFill>
                <a:latin typeface="Roboto"/>
              </a:rPr>
              <a:t>Route</a:t>
            </a:r>
            <a:r>
              <a:rPr lang="pt-BR" sz="1800" dirty="0">
                <a:solidFill>
                  <a:schemeClr val="bg1"/>
                </a:solidFill>
                <a:latin typeface="Roboto"/>
              </a:rPr>
              <a:t> – é uma rota cênica ao sul do país, assim chamada por sua vegetação diversificada e inúmeras lagoas ao longo da costa.</a:t>
            </a:r>
          </a:p>
          <a:p>
            <a:endParaRPr lang="pt-BR" sz="1800" dirty="0">
              <a:solidFill>
                <a:schemeClr val="bg1"/>
              </a:solidFill>
              <a:latin typeface="Roboto"/>
            </a:endParaRPr>
          </a:p>
          <a:p>
            <a:r>
              <a:rPr lang="pt-BR" sz="1800" dirty="0">
                <a:solidFill>
                  <a:schemeClr val="bg1"/>
                </a:solidFill>
                <a:latin typeface="Roboto"/>
              </a:rPr>
              <a:t>A rota, que pode ser feita em self-drive ou com o acompanhamento de guias, passa por cidades como George, </a:t>
            </a:r>
            <a:r>
              <a:rPr lang="pt-BR" sz="1800" dirty="0" err="1">
                <a:solidFill>
                  <a:schemeClr val="bg1"/>
                </a:solidFill>
                <a:latin typeface="Roboto"/>
              </a:rPr>
              <a:t>Knysna</a:t>
            </a:r>
            <a:r>
              <a:rPr lang="pt-BR" sz="1800" dirty="0">
                <a:solidFill>
                  <a:schemeClr val="bg1"/>
                </a:solidFill>
                <a:latin typeface="Roboto"/>
              </a:rPr>
              <a:t>, </a:t>
            </a:r>
            <a:r>
              <a:rPr lang="pt-BR" sz="1800" dirty="0" err="1">
                <a:solidFill>
                  <a:schemeClr val="bg1"/>
                </a:solidFill>
                <a:latin typeface="Roboto"/>
              </a:rPr>
              <a:t>Plettenberg</a:t>
            </a:r>
            <a:r>
              <a:rPr lang="pt-BR" sz="1800" dirty="0">
                <a:solidFill>
                  <a:schemeClr val="bg1"/>
                </a:solidFill>
                <a:latin typeface="Roboto"/>
              </a:rPr>
              <a:t> </a:t>
            </a:r>
            <a:r>
              <a:rPr lang="pt-BR" sz="1800" dirty="0" err="1">
                <a:solidFill>
                  <a:schemeClr val="bg1"/>
                </a:solidFill>
                <a:latin typeface="Roboto"/>
              </a:rPr>
              <a:t>Bay</a:t>
            </a:r>
            <a:r>
              <a:rPr lang="pt-BR" sz="1800" dirty="0">
                <a:solidFill>
                  <a:schemeClr val="bg1"/>
                </a:solidFill>
                <a:latin typeface="Roboto"/>
              </a:rPr>
              <a:t> e </a:t>
            </a:r>
            <a:r>
              <a:rPr lang="pt-BR" sz="1800" dirty="0" err="1">
                <a:solidFill>
                  <a:schemeClr val="bg1"/>
                </a:solidFill>
                <a:latin typeface="Roboto"/>
              </a:rPr>
              <a:t>Mossel</a:t>
            </a:r>
            <a:r>
              <a:rPr lang="pt-BR" sz="1800" dirty="0">
                <a:solidFill>
                  <a:schemeClr val="bg1"/>
                </a:solidFill>
                <a:latin typeface="Roboto"/>
              </a:rPr>
              <a:t> </a:t>
            </a:r>
            <a:r>
              <a:rPr lang="pt-BR" sz="1800" dirty="0" err="1">
                <a:solidFill>
                  <a:schemeClr val="bg1"/>
                </a:solidFill>
                <a:latin typeface="Roboto"/>
              </a:rPr>
              <a:t>Bay</a:t>
            </a:r>
            <a:r>
              <a:rPr lang="pt-BR" sz="1800" dirty="0">
                <a:solidFill>
                  <a:schemeClr val="bg1"/>
                </a:solidFill>
                <a:latin typeface="Roboto"/>
              </a:rPr>
              <a:t>, e ainda oferece opções de safári.</a:t>
            </a:r>
            <a:endParaRPr lang="pt-BR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060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DECB5E-C5E6-4931-B333-12D5DCA685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72DCF40C-938B-4791-ABC0-B51A857B5A88}"/>
              </a:ext>
            </a:extLst>
          </p:cNvPr>
          <p:cNvSpPr txBox="1"/>
          <p:nvPr/>
        </p:nvSpPr>
        <p:spPr>
          <a:xfrm>
            <a:off x="3815916" y="148967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África do Sul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B24C035-E363-4822-99A6-272476789449}"/>
              </a:ext>
            </a:extLst>
          </p:cNvPr>
          <p:cNvSpPr txBox="1"/>
          <p:nvPr/>
        </p:nvSpPr>
        <p:spPr>
          <a:xfrm>
            <a:off x="3131840" y="430938"/>
            <a:ext cx="2772000" cy="684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</a:rPr>
              <a:t>Johannesburg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548B169-88B1-48E5-AABB-AABE0D681552}"/>
              </a:ext>
            </a:extLst>
          </p:cNvPr>
          <p:cNvCxnSpPr/>
          <p:nvPr/>
        </p:nvCxnSpPr>
        <p:spPr>
          <a:xfrm>
            <a:off x="4283968" y="1077269"/>
            <a:ext cx="57606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571A66FD-BD91-4A80-B395-4DF3E84C2868}"/>
              </a:ext>
            </a:extLst>
          </p:cNvPr>
          <p:cNvSpPr txBox="1"/>
          <p:nvPr/>
        </p:nvSpPr>
        <p:spPr>
          <a:xfrm>
            <a:off x="323528" y="2372215"/>
            <a:ext cx="518457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0" i="0" dirty="0">
                <a:solidFill>
                  <a:schemeClr val="bg1"/>
                </a:solidFill>
                <a:effectLst/>
                <a:latin typeface="Roboto"/>
              </a:rPr>
              <a:t>Johannesburg, também conhecido como </a:t>
            </a:r>
            <a:r>
              <a:rPr lang="pt-BR" sz="1800" b="0" i="0" dirty="0" err="1">
                <a:solidFill>
                  <a:schemeClr val="bg1"/>
                </a:solidFill>
                <a:effectLst/>
                <a:latin typeface="Roboto"/>
              </a:rPr>
              <a:t>Jozi</a:t>
            </a:r>
            <a:r>
              <a:rPr lang="pt-BR" sz="1800" b="0" i="0" dirty="0">
                <a:solidFill>
                  <a:schemeClr val="bg1"/>
                </a:solidFill>
                <a:effectLst/>
                <a:latin typeface="Roboto"/>
              </a:rPr>
              <a:t>, </a:t>
            </a:r>
            <a:r>
              <a:rPr lang="pt-BR" sz="1800" b="0" i="0" dirty="0" err="1">
                <a:solidFill>
                  <a:schemeClr val="bg1"/>
                </a:solidFill>
                <a:effectLst/>
                <a:latin typeface="Roboto"/>
              </a:rPr>
              <a:t>Jo’burg</a:t>
            </a:r>
            <a:r>
              <a:rPr lang="pt-BR" sz="1800" b="0" i="0" dirty="0">
                <a:solidFill>
                  <a:schemeClr val="bg1"/>
                </a:solidFill>
                <a:effectLst/>
                <a:latin typeface="Roboto"/>
              </a:rPr>
              <a:t>, </a:t>
            </a:r>
            <a:r>
              <a:rPr lang="pt-BR" sz="1800" b="0" i="0" dirty="0" err="1">
                <a:solidFill>
                  <a:schemeClr val="bg1"/>
                </a:solidFill>
                <a:effectLst/>
                <a:latin typeface="Roboto"/>
              </a:rPr>
              <a:t>eGoli</a:t>
            </a:r>
            <a:r>
              <a:rPr lang="pt-BR" sz="1800" b="0" i="0" dirty="0">
                <a:solidFill>
                  <a:schemeClr val="bg1"/>
                </a:solidFill>
                <a:effectLst/>
                <a:latin typeface="Roboto"/>
              </a:rPr>
              <a:t> &amp; </a:t>
            </a:r>
            <a:r>
              <a:rPr lang="pt-BR" sz="1800" b="0" i="0" dirty="0" err="1">
                <a:solidFill>
                  <a:schemeClr val="bg1"/>
                </a:solidFill>
                <a:effectLst/>
                <a:latin typeface="Roboto"/>
              </a:rPr>
              <a:t>Joeys</a:t>
            </a:r>
            <a:r>
              <a:rPr lang="pt-BR" sz="1800" b="0" i="0" dirty="0">
                <a:solidFill>
                  <a:schemeClr val="bg1"/>
                </a:solidFill>
                <a:effectLst/>
                <a:latin typeface="Roboto"/>
              </a:rPr>
              <a:t>, é a maior cidade da África do Sul. </a:t>
            </a:r>
          </a:p>
          <a:p>
            <a:endParaRPr lang="pt-BR" sz="1800" dirty="0">
              <a:solidFill>
                <a:schemeClr val="bg1"/>
              </a:solidFill>
              <a:latin typeface="Roboto"/>
            </a:endParaRPr>
          </a:p>
          <a:p>
            <a:r>
              <a:rPr lang="pt-BR" sz="1800" b="0" i="0" dirty="0">
                <a:solidFill>
                  <a:schemeClr val="bg1"/>
                </a:solidFill>
                <a:effectLst/>
                <a:latin typeface="Roboto"/>
              </a:rPr>
              <a:t>Fundada na descoberta do ouro em 1886, a</a:t>
            </a:r>
            <a:r>
              <a:rPr lang="pt-BR" sz="1800" dirty="0">
                <a:solidFill>
                  <a:schemeClr val="bg1"/>
                </a:solidFill>
                <a:latin typeface="Roboto"/>
              </a:rPr>
              <a:t> cidade acolhe alguns dos restaurantes premiados do país e tem uma vida noturna agitada.</a:t>
            </a:r>
            <a:endParaRPr lang="pt-BR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707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8369BA2-075C-45C9-9C98-DB68E57058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413"/>
            <a:ext cx="9144000" cy="510667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72DCF40C-938B-4791-ABC0-B51A857B5A88}"/>
              </a:ext>
            </a:extLst>
          </p:cNvPr>
          <p:cNvSpPr txBox="1"/>
          <p:nvPr/>
        </p:nvSpPr>
        <p:spPr>
          <a:xfrm>
            <a:off x="3815916" y="148967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África do Sul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B24C035-E363-4822-99A6-272476789449}"/>
              </a:ext>
            </a:extLst>
          </p:cNvPr>
          <p:cNvSpPr txBox="1"/>
          <p:nvPr/>
        </p:nvSpPr>
        <p:spPr>
          <a:xfrm>
            <a:off x="2448072" y="430938"/>
            <a:ext cx="4500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</a:rPr>
              <a:t>Johannesburg – a noite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548B169-88B1-48E5-AABB-AABE0D681552}"/>
              </a:ext>
            </a:extLst>
          </p:cNvPr>
          <p:cNvCxnSpPr/>
          <p:nvPr/>
        </p:nvCxnSpPr>
        <p:spPr>
          <a:xfrm>
            <a:off x="4283968" y="1077269"/>
            <a:ext cx="57606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571A66FD-BD91-4A80-B395-4DF3E84C2868}"/>
              </a:ext>
            </a:extLst>
          </p:cNvPr>
          <p:cNvSpPr txBox="1"/>
          <p:nvPr/>
        </p:nvSpPr>
        <p:spPr>
          <a:xfrm>
            <a:off x="152289" y="1275606"/>
            <a:ext cx="5184576" cy="1477328"/>
          </a:xfrm>
          <a:prstGeom prst="rect">
            <a:avLst/>
          </a:prstGeom>
          <a:solidFill>
            <a:schemeClr val="tx1">
              <a:lumMod val="75000"/>
              <a:lumOff val="25000"/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chemeClr val="bg1"/>
                </a:solidFill>
                <a:latin typeface="Roboto"/>
              </a:rPr>
              <a:t>A passagem por Johannesburg, ao menos por uma noite, deve ser celebrada em um </a:t>
            </a:r>
            <a:r>
              <a:rPr lang="pt-BR" sz="1800" dirty="0" err="1">
                <a:solidFill>
                  <a:schemeClr val="bg1"/>
                </a:solidFill>
                <a:latin typeface="Roboto"/>
              </a:rPr>
              <a:t>rooftop</a:t>
            </a:r>
            <a:r>
              <a:rPr lang="pt-BR" sz="1800" dirty="0">
                <a:solidFill>
                  <a:schemeClr val="bg1"/>
                </a:solidFill>
                <a:latin typeface="Roboto"/>
              </a:rPr>
              <a:t> – com um drink bacana nas mãos – e uma visita em uma das várias casas de carnes ou restaurantes premiados</a:t>
            </a:r>
            <a:endParaRPr lang="pt-BR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145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868049-E89F-48D2-AE60-3AFB8E7AAD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746"/>
          <a:stretch/>
        </p:blipFill>
        <p:spPr>
          <a:xfrm>
            <a:off x="20" y="961"/>
            <a:ext cx="9143980" cy="514253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5BB67E-FC89-4943-B66A-11496AD9B37E}"/>
              </a:ext>
            </a:extLst>
          </p:cNvPr>
          <p:cNvSpPr txBox="1"/>
          <p:nvPr/>
        </p:nvSpPr>
        <p:spPr>
          <a:xfrm>
            <a:off x="3815916" y="148967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África do Sul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114EFE-4EC2-402E-9921-041D09758F51}"/>
              </a:ext>
            </a:extLst>
          </p:cNvPr>
          <p:cNvSpPr txBox="1"/>
          <p:nvPr/>
        </p:nvSpPr>
        <p:spPr>
          <a:xfrm>
            <a:off x="1115616" y="430938"/>
            <a:ext cx="70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Johannesburg – Museu do Apartheid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6F4AA00-A610-4CC4-AFB7-C00655784961}"/>
              </a:ext>
            </a:extLst>
          </p:cNvPr>
          <p:cNvCxnSpPr/>
          <p:nvPr/>
        </p:nvCxnSpPr>
        <p:spPr>
          <a:xfrm>
            <a:off x="4283968" y="1077269"/>
            <a:ext cx="57606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55CEE67-42B0-4BBC-BCCA-D745930BBD2D}"/>
              </a:ext>
            </a:extLst>
          </p:cNvPr>
          <p:cNvSpPr txBox="1"/>
          <p:nvPr/>
        </p:nvSpPr>
        <p:spPr>
          <a:xfrm>
            <a:off x="251520" y="1779662"/>
            <a:ext cx="5184576" cy="3139321"/>
          </a:xfrm>
          <a:prstGeom prst="rect">
            <a:avLst/>
          </a:prstGeom>
          <a:solidFill>
            <a:schemeClr val="tx1">
              <a:lumMod val="75000"/>
              <a:lumOff val="25000"/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chemeClr val="bg1"/>
                </a:solidFill>
                <a:latin typeface="Roboto"/>
              </a:rPr>
              <a:t>A África do Sul vem, ao longo dos últimos 20 anos, traduzindo uma fase de lutas sociais – representada pelo Apartheid – em ações e memórias que  passem a lição de que a segregação, qualquer que seja, não deve ser tolerada.</a:t>
            </a:r>
          </a:p>
          <a:p>
            <a:endParaRPr lang="pt-BR" sz="1800" dirty="0">
              <a:solidFill>
                <a:schemeClr val="bg1"/>
              </a:solidFill>
              <a:latin typeface="Roboto"/>
            </a:endParaRPr>
          </a:p>
          <a:p>
            <a:r>
              <a:rPr lang="pt-BR" sz="1800" dirty="0">
                <a:solidFill>
                  <a:schemeClr val="bg1"/>
                </a:solidFill>
                <a:latin typeface="Roboto"/>
              </a:rPr>
              <a:t>Para os interessados em história e política, o Museu do Apartheid traz um conjunto completo de relatos e sentimentos dos que viveram o período na África do Sul.</a:t>
            </a:r>
            <a:endParaRPr lang="pt-BR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2376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video game&#10;&#10;Description automatically generated with medium confidence">
            <a:extLst>
              <a:ext uri="{FF2B5EF4-FFF2-40B4-BE49-F238E27FC236}">
                <a16:creationId xmlns:a16="http://schemas.microsoft.com/office/drawing/2014/main" id="{E52C4065-00A2-4FC5-BAFA-E971CB77DB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599" t="21878" r="19977" b="17313"/>
          <a:stretch/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684FF72-B98B-46C8-87AF-01A76DC0E7BA}"/>
              </a:ext>
            </a:extLst>
          </p:cNvPr>
          <p:cNvSpPr txBox="1"/>
          <p:nvPr/>
        </p:nvSpPr>
        <p:spPr>
          <a:xfrm>
            <a:off x="3815916" y="148967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África do Sul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7FEE31-5799-4EDD-BDFB-86362A91908D}"/>
              </a:ext>
            </a:extLst>
          </p:cNvPr>
          <p:cNvSpPr txBox="1"/>
          <p:nvPr/>
        </p:nvSpPr>
        <p:spPr>
          <a:xfrm>
            <a:off x="1512440" y="430938"/>
            <a:ext cx="70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</a:rPr>
              <a:t>Johannesburg – Nelson Mandela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6285611-6651-4431-8E31-C60B78234839}"/>
              </a:ext>
            </a:extLst>
          </p:cNvPr>
          <p:cNvCxnSpPr/>
          <p:nvPr/>
        </p:nvCxnSpPr>
        <p:spPr>
          <a:xfrm>
            <a:off x="4283968" y="1077269"/>
            <a:ext cx="57606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D58FA6FA-A28F-4F57-AA9D-0C68DD916C8E}"/>
              </a:ext>
            </a:extLst>
          </p:cNvPr>
          <p:cNvSpPr txBox="1"/>
          <p:nvPr/>
        </p:nvSpPr>
        <p:spPr>
          <a:xfrm>
            <a:off x="3779912" y="2361352"/>
            <a:ext cx="5184576" cy="2031325"/>
          </a:xfrm>
          <a:prstGeom prst="rect">
            <a:avLst/>
          </a:prstGeom>
          <a:solidFill>
            <a:schemeClr val="tx1">
              <a:lumMod val="75000"/>
              <a:lumOff val="25000"/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chemeClr val="bg1"/>
                </a:solidFill>
                <a:latin typeface="Roboto"/>
              </a:rPr>
              <a:t>Em continuação a vista no Museu do Apartheid, a visita a casa do Nelson Mandela oferece o contexto político e social que fomentou a prisão do famoso líder negro e, posteriormente, a sua ascensão a posição de presidente e comandante  na unificação de um país machucado por anos de segregação.</a:t>
            </a:r>
            <a:endParaRPr lang="pt-BR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572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4B26CD-5904-4D5F-AACE-651633B8F9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64" b="10443"/>
          <a:stretch/>
        </p:blipFill>
        <p:spPr>
          <a:xfrm>
            <a:off x="20" y="961"/>
            <a:ext cx="9143980" cy="514253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28ED6C2-0082-4B64-A67D-9292F2D79EC1}"/>
              </a:ext>
            </a:extLst>
          </p:cNvPr>
          <p:cNvSpPr txBox="1"/>
          <p:nvPr/>
        </p:nvSpPr>
        <p:spPr>
          <a:xfrm>
            <a:off x="3815916" y="148967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África do Sul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2C839A-C06B-40FE-BB6D-2C8DAAF36BD7}"/>
              </a:ext>
            </a:extLst>
          </p:cNvPr>
          <p:cNvSpPr txBox="1"/>
          <p:nvPr/>
        </p:nvSpPr>
        <p:spPr>
          <a:xfrm>
            <a:off x="379537" y="430938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>
                    <a:lumMod val="95000"/>
                  </a:schemeClr>
                </a:solidFill>
              </a:rPr>
              <a:t>Johannesburg – bungee </a:t>
            </a:r>
            <a:r>
              <a:rPr lang="pt-BR" sz="3600" dirty="0" err="1">
                <a:solidFill>
                  <a:schemeClr val="bg1">
                    <a:lumMod val="95000"/>
                  </a:schemeClr>
                </a:solidFill>
              </a:rPr>
              <a:t>jumping</a:t>
            </a:r>
            <a:r>
              <a:rPr lang="pt-BR" sz="3600" dirty="0">
                <a:solidFill>
                  <a:schemeClr val="bg1">
                    <a:lumMod val="95000"/>
                  </a:schemeClr>
                </a:solidFill>
              </a:rPr>
              <a:t> em Soweto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FD2A47A-E7FB-4377-8088-A3688A73ADD1}"/>
              </a:ext>
            </a:extLst>
          </p:cNvPr>
          <p:cNvCxnSpPr/>
          <p:nvPr/>
        </p:nvCxnSpPr>
        <p:spPr>
          <a:xfrm>
            <a:off x="4283968" y="1077269"/>
            <a:ext cx="57606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FC487D37-A712-4C75-8C05-00F4D559EFC3}"/>
              </a:ext>
            </a:extLst>
          </p:cNvPr>
          <p:cNvSpPr txBox="1"/>
          <p:nvPr/>
        </p:nvSpPr>
        <p:spPr>
          <a:xfrm>
            <a:off x="3619897" y="4060501"/>
            <a:ext cx="5184576" cy="923330"/>
          </a:xfrm>
          <a:prstGeom prst="rect">
            <a:avLst/>
          </a:prstGeom>
          <a:solidFill>
            <a:schemeClr val="tx1">
              <a:lumMod val="75000"/>
              <a:lumOff val="25000"/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chemeClr val="bg1"/>
                </a:solidFill>
                <a:latin typeface="Roboto"/>
              </a:rPr>
              <a:t>Para os corajosos, a visita em Soweto, uma das maiores favelas do mundo, é finalizada com um bungee jump.</a:t>
            </a:r>
            <a:endParaRPr lang="pt-BR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626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69E364-5D87-40D1-ACE2-5A700DF85C6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 r="11111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F773531-9612-42AF-B570-25005F7039F8}"/>
              </a:ext>
            </a:extLst>
          </p:cNvPr>
          <p:cNvSpPr txBox="1"/>
          <p:nvPr/>
        </p:nvSpPr>
        <p:spPr>
          <a:xfrm>
            <a:off x="3815916" y="148967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África do Sul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E98473-FE11-4DC1-9E15-6AA5D7C13806}"/>
              </a:ext>
            </a:extLst>
          </p:cNvPr>
          <p:cNvSpPr txBox="1"/>
          <p:nvPr/>
        </p:nvSpPr>
        <p:spPr>
          <a:xfrm>
            <a:off x="3705996" y="430938"/>
            <a:ext cx="16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</a:rPr>
              <a:t>Sun City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853754-5FD2-4645-ABC7-D2B48B834F85}"/>
              </a:ext>
            </a:extLst>
          </p:cNvPr>
          <p:cNvCxnSpPr/>
          <p:nvPr/>
        </p:nvCxnSpPr>
        <p:spPr>
          <a:xfrm>
            <a:off x="4283968" y="1077269"/>
            <a:ext cx="57606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EBA72663-F6A5-4895-B60E-70F14CA392AD}"/>
              </a:ext>
            </a:extLst>
          </p:cNvPr>
          <p:cNvSpPr txBox="1"/>
          <p:nvPr/>
        </p:nvSpPr>
        <p:spPr>
          <a:xfrm>
            <a:off x="3635896" y="2715766"/>
            <a:ext cx="518457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800" b="0" i="0" dirty="0">
                <a:solidFill>
                  <a:schemeClr val="bg1"/>
                </a:solidFill>
                <a:effectLst/>
                <a:latin typeface="Roboto"/>
              </a:rPr>
              <a:t>Sun City está a duas horas de viagem de Johannesburg e é a casa do famoso The Palace, o hotel 6 estrelas.</a:t>
            </a:r>
            <a:br>
              <a:rPr lang="pt-BR" sz="1800" b="0" i="0" dirty="0">
                <a:solidFill>
                  <a:schemeClr val="bg1"/>
                </a:solidFill>
                <a:effectLst/>
                <a:latin typeface="Roboto"/>
              </a:rPr>
            </a:br>
            <a:br>
              <a:rPr lang="pt-BR" sz="1800" b="0" i="0" dirty="0">
                <a:solidFill>
                  <a:schemeClr val="bg1"/>
                </a:solidFill>
                <a:effectLst/>
                <a:latin typeface="Roboto"/>
              </a:rPr>
            </a:br>
            <a:r>
              <a:rPr lang="pt-BR" sz="1800" b="0" i="0" dirty="0">
                <a:solidFill>
                  <a:schemeClr val="bg1"/>
                </a:solidFill>
                <a:effectLst/>
                <a:latin typeface="Roboto"/>
              </a:rPr>
              <a:t>Além da estrutura hoteleira, é uma boa opção  para os que querem curtir safáris mais econ</a:t>
            </a:r>
            <a:r>
              <a:rPr lang="pt-BR" sz="1800" dirty="0">
                <a:solidFill>
                  <a:schemeClr val="bg1"/>
                </a:solidFill>
                <a:latin typeface="Roboto"/>
              </a:rPr>
              <a:t>ômicos.</a:t>
            </a:r>
            <a:endParaRPr lang="pt-BR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267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9BDEC6-4BF2-4461-8DFC-34A0A0525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81"/>
            <a:ext cx="9144000" cy="51387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F773531-9612-42AF-B570-25005F7039F8}"/>
              </a:ext>
            </a:extLst>
          </p:cNvPr>
          <p:cNvSpPr txBox="1"/>
          <p:nvPr/>
        </p:nvSpPr>
        <p:spPr>
          <a:xfrm>
            <a:off x="3815916" y="148967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África do Sul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E98473-FE11-4DC1-9E15-6AA5D7C13806}"/>
              </a:ext>
            </a:extLst>
          </p:cNvPr>
          <p:cNvSpPr txBox="1"/>
          <p:nvPr/>
        </p:nvSpPr>
        <p:spPr>
          <a:xfrm>
            <a:off x="2627784" y="430938"/>
            <a:ext cx="4104000" cy="54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</a:rPr>
              <a:t>Sun City – The Palace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853754-5FD2-4645-ABC7-D2B48B834F85}"/>
              </a:ext>
            </a:extLst>
          </p:cNvPr>
          <p:cNvCxnSpPr/>
          <p:nvPr/>
        </p:nvCxnSpPr>
        <p:spPr>
          <a:xfrm>
            <a:off x="4283968" y="1077269"/>
            <a:ext cx="57606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3873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iraffe standing in a field&#10;&#10;Description automatically generated with low confidence">
            <a:extLst>
              <a:ext uri="{FF2B5EF4-FFF2-40B4-BE49-F238E27FC236}">
                <a16:creationId xmlns:a16="http://schemas.microsoft.com/office/drawing/2014/main" id="{227B720A-EB22-4D3C-BA0C-E73B0015EA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1763"/>
          <a:stretch/>
        </p:blipFill>
        <p:spPr>
          <a:xfrm>
            <a:off x="20" y="961"/>
            <a:ext cx="9143980" cy="514253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BF8B67C-2463-4C17-8522-01AC65D69A37}"/>
              </a:ext>
            </a:extLst>
          </p:cNvPr>
          <p:cNvSpPr txBox="1"/>
          <p:nvPr/>
        </p:nvSpPr>
        <p:spPr>
          <a:xfrm>
            <a:off x="5256076" y="3153875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África do Sul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511A1D-018F-4CA0-A3D1-2B684A3644BD}"/>
              </a:ext>
            </a:extLst>
          </p:cNvPr>
          <p:cNvSpPr txBox="1"/>
          <p:nvPr/>
        </p:nvSpPr>
        <p:spPr>
          <a:xfrm>
            <a:off x="4372742" y="3435846"/>
            <a:ext cx="3295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</a:rPr>
              <a:t>Sun City – Safári</a:t>
            </a:r>
          </a:p>
        </p:txBody>
      </p:sp>
    </p:spTree>
    <p:extLst>
      <p:ext uri="{BB962C8B-B14F-4D97-AF65-F5344CB8AC3E}">
        <p14:creationId xmlns:p14="http://schemas.microsoft.com/office/powerpoint/2010/main" val="13503460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CAA784-B39D-4B4B-A701-C5A5757B91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126" r="6279" b="8896"/>
          <a:stretch/>
        </p:blipFill>
        <p:spPr>
          <a:xfrm>
            <a:off x="20" y="0"/>
            <a:ext cx="9143980" cy="51435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08D9BD4-7DAA-4707-AC94-AAEAAFF96C22}"/>
              </a:ext>
            </a:extLst>
          </p:cNvPr>
          <p:cNvSpPr txBox="1"/>
          <p:nvPr/>
        </p:nvSpPr>
        <p:spPr>
          <a:xfrm>
            <a:off x="3815916" y="148967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África do Sul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EFD4BA-802B-481F-885A-8D02D9467F5B}"/>
              </a:ext>
            </a:extLst>
          </p:cNvPr>
          <p:cNvSpPr txBox="1"/>
          <p:nvPr/>
        </p:nvSpPr>
        <p:spPr>
          <a:xfrm>
            <a:off x="3851920" y="430938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</a:rPr>
              <a:t>Safáris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EB8690B-C793-4BE2-84FF-067A14BBE771}"/>
              </a:ext>
            </a:extLst>
          </p:cNvPr>
          <p:cNvCxnSpPr/>
          <p:nvPr/>
        </p:nvCxnSpPr>
        <p:spPr>
          <a:xfrm>
            <a:off x="4272245" y="1077269"/>
            <a:ext cx="57606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78B6173-144E-4F78-8FA7-C136D98C76D1}"/>
              </a:ext>
            </a:extLst>
          </p:cNvPr>
          <p:cNvSpPr txBox="1"/>
          <p:nvPr/>
        </p:nvSpPr>
        <p:spPr>
          <a:xfrm>
            <a:off x="251520" y="1779662"/>
            <a:ext cx="3744416" cy="3139321"/>
          </a:xfrm>
          <a:prstGeom prst="rect">
            <a:avLst/>
          </a:prstGeom>
          <a:solidFill>
            <a:schemeClr val="tx1">
              <a:lumMod val="75000"/>
              <a:lumOff val="25000"/>
              <a:alpha val="60000"/>
            </a:schemeClr>
          </a:solidFill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 mais de 20 parques nacionais e muitas reservas privadas, a África do Sul é abençoada por sua variedade de opções de safáris. Quer seja um avistamento dos Big Five (elefante, leão, leopardo, rinoceronte e búfalo), uma experiência gastronômica única ou relax num dos diversos spas luxuosos, o safári é, sem dúvida, a experiência mais enriquecedora da viagem.</a:t>
            </a:r>
            <a:endParaRPr lang="pt-BR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853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2548C21D-DC09-456F-AB4D-1970478BFA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1" r="-2" b="-2"/>
          <a:stretch/>
        </p:blipFill>
        <p:spPr bwMode="auto">
          <a:xfrm>
            <a:off x="4632324" y="10"/>
            <a:ext cx="4511676" cy="2940023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920044"/>
                </a:lnTo>
                <a:lnTo>
                  <a:pt x="2469659" y="3920044"/>
                </a:lnTo>
                <a:lnTo>
                  <a:pt x="2469659" y="3103224"/>
                </a:lnTo>
                <a:lnTo>
                  <a:pt x="0" y="310322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A lion walking in the woods&#10;&#10;Description automatically generated with low confidence">
            <a:extLst>
              <a:ext uri="{FF2B5EF4-FFF2-40B4-BE49-F238E27FC236}">
                <a16:creationId xmlns:a16="http://schemas.microsoft.com/office/drawing/2014/main" id="{47BE50EB-CC1D-4C10-B71B-59A25A90ED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7" r="411" b="-4"/>
          <a:stretch/>
        </p:blipFill>
        <p:spPr bwMode="auto">
          <a:xfrm>
            <a:off x="20" y="3052482"/>
            <a:ext cx="2651478" cy="2091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A person sitting in a bathtub&#10;&#10;Description automatically generated with low confidence">
            <a:extLst>
              <a:ext uri="{FF2B5EF4-FFF2-40B4-BE49-F238E27FC236}">
                <a16:creationId xmlns:a16="http://schemas.microsoft.com/office/drawing/2014/main" id="{C08384D4-6628-4232-AEFE-EC0247522D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" r="-1" b="-1"/>
          <a:stretch/>
        </p:blipFill>
        <p:spPr bwMode="auto">
          <a:xfrm>
            <a:off x="2772149" y="2442882"/>
            <a:ext cx="3591820" cy="2700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A person standing in front of a sunset&#10;&#10;Description automatically generated with low confidence">
            <a:extLst>
              <a:ext uri="{FF2B5EF4-FFF2-40B4-BE49-F238E27FC236}">
                <a16:creationId xmlns:a16="http://schemas.microsoft.com/office/drawing/2014/main" id="{CF2945A3-61EC-46A4-BD0E-A7DE7FB62B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42" b="3"/>
          <a:stretch/>
        </p:blipFill>
        <p:spPr bwMode="auto">
          <a:xfrm>
            <a:off x="20" y="10"/>
            <a:ext cx="4511656" cy="2940023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103224"/>
                </a:lnTo>
                <a:lnTo>
                  <a:pt x="3545908" y="3103224"/>
                </a:lnTo>
                <a:lnTo>
                  <a:pt x="3545908" y="3920044"/>
                </a:lnTo>
                <a:lnTo>
                  <a:pt x="0" y="392004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People standing around an elephant&#10;&#10;Description automatically generated with low confidence">
            <a:extLst>
              <a:ext uri="{FF2B5EF4-FFF2-40B4-BE49-F238E27FC236}">
                <a16:creationId xmlns:a16="http://schemas.microsoft.com/office/drawing/2014/main" id="{A419D4E9-AF7A-4EDA-B928-B6B598C114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12" b="6"/>
          <a:stretch/>
        </p:blipFill>
        <p:spPr bwMode="auto">
          <a:xfrm>
            <a:off x="6484620" y="3052482"/>
            <a:ext cx="2659380" cy="209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A5DD715-4BA9-4268-8D8C-926031454209}"/>
              </a:ext>
            </a:extLst>
          </p:cNvPr>
          <p:cNvSpPr txBox="1"/>
          <p:nvPr/>
        </p:nvSpPr>
        <p:spPr>
          <a:xfrm>
            <a:off x="323528" y="123478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África do Sul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936920-9647-433E-9CF9-606C47C3ACF2}"/>
              </a:ext>
            </a:extLst>
          </p:cNvPr>
          <p:cNvSpPr txBox="1"/>
          <p:nvPr/>
        </p:nvSpPr>
        <p:spPr>
          <a:xfrm>
            <a:off x="359532" y="405449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</a:rPr>
              <a:t>Safáris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C8C903F-5AFF-40B5-A029-FDD344FC60F9}"/>
              </a:ext>
            </a:extLst>
          </p:cNvPr>
          <p:cNvCxnSpPr/>
          <p:nvPr/>
        </p:nvCxnSpPr>
        <p:spPr>
          <a:xfrm>
            <a:off x="779857" y="1051780"/>
            <a:ext cx="57606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9248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696E407-75DE-4EAB-9A5B-A3B63D1A5330}"/>
              </a:ext>
            </a:extLst>
          </p:cNvPr>
          <p:cNvSpPr txBox="1"/>
          <p:nvPr/>
        </p:nvSpPr>
        <p:spPr>
          <a:xfrm>
            <a:off x="3815916" y="148967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África do Sul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505ECB-DC73-4BCB-8D0E-1117D71B5121}"/>
              </a:ext>
            </a:extLst>
          </p:cNvPr>
          <p:cNvSpPr txBox="1"/>
          <p:nvPr/>
        </p:nvSpPr>
        <p:spPr>
          <a:xfrm>
            <a:off x="3427764" y="430938"/>
            <a:ext cx="230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Quando ir?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F23FEE-4489-4EC3-B54A-AF4744EBAD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656" y="1203598"/>
            <a:ext cx="9144000" cy="363625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8DC886B-66E0-42F7-B3E9-107CAAC0800F}"/>
              </a:ext>
            </a:extLst>
          </p:cNvPr>
          <p:cNvSpPr/>
          <p:nvPr/>
        </p:nvSpPr>
        <p:spPr>
          <a:xfrm>
            <a:off x="57694" y="1551733"/>
            <a:ext cx="1738800" cy="52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00" dirty="0"/>
              <a:t>Meses mais quentes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85ECC2A-6942-4731-AE64-318FADD57348}"/>
              </a:ext>
            </a:extLst>
          </p:cNvPr>
          <p:cNvSpPr/>
          <p:nvPr/>
        </p:nvSpPr>
        <p:spPr>
          <a:xfrm>
            <a:off x="57694" y="2091504"/>
            <a:ext cx="1738800" cy="52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00" dirty="0"/>
              <a:t>Meses de chuva</a:t>
            </a:r>
          </a:p>
          <a:p>
            <a:pPr algn="ctr"/>
            <a:r>
              <a:rPr lang="pt-BR" sz="1000" dirty="0"/>
              <a:t>Cape Town e região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9F67D2-B6ED-40C1-A6B0-703F2835DEEC}"/>
              </a:ext>
            </a:extLst>
          </p:cNvPr>
          <p:cNvSpPr/>
          <p:nvPr/>
        </p:nvSpPr>
        <p:spPr>
          <a:xfrm>
            <a:off x="57694" y="2631275"/>
            <a:ext cx="1738800" cy="52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00" dirty="0"/>
              <a:t>Meses de chuva</a:t>
            </a:r>
          </a:p>
          <a:p>
            <a:pPr algn="ctr"/>
            <a:r>
              <a:rPr lang="pt-BR" sz="1000" dirty="0"/>
              <a:t>Demais regiões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E279A60-55BC-4376-84F4-31E0CB0736C3}"/>
              </a:ext>
            </a:extLst>
          </p:cNvPr>
          <p:cNvSpPr/>
          <p:nvPr/>
        </p:nvSpPr>
        <p:spPr>
          <a:xfrm>
            <a:off x="57694" y="3171046"/>
            <a:ext cx="1738800" cy="52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00" dirty="0"/>
              <a:t>Melhor período</a:t>
            </a:r>
          </a:p>
          <a:p>
            <a:pPr algn="ctr"/>
            <a:r>
              <a:rPr lang="pt-BR" sz="1300" dirty="0"/>
              <a:t>para safáris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5C26846-CECD-47EC-A180-7D6410AE5478}"/>
              </a:ext>
            </a:extLst>
          </p:cNvPr>
          <p:cNvSpPr/>
          <p:nvPr/>
        </p:nvSpPr>
        <p:spPr>
          <a:xfrm>
            <a:off x="57694" y="3710817"/>
            <a:ext cx="1738800" cy="52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00" dirty="0"/>
              <a:t>Melhor período para visitar Cape Town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85D4972-5868-4486-BCAF-7FB54D001DF9}"/>
              </a:ext>
            </a:extLst>
          </p:cNvPr>
          <p:cNvSpPr/>
          <p:nvPr/>
        </p:nvSpPr>
        <p:spPr>
          <a:xfrm>
            <a:off x="57694" y="4258376"/>
            <a:ext cx="1738800" cy="52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00" dirty="0"/>
              <a:t>Período para ver as baleias em </a:t>
            </a:r>
            <a:r>
              <a:rPr lang="pt-BR" sz="1300" dirty="0" err="1"/>
              <a:t>Hermanus</a:t>
            </a:r>
            <a:endParaRPr lang="pt-BR" sz="1300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ACF9EC4-B6A1-4929-A1F5-BC3A9F9628F4}"/>
              </a:ext>
            </a:extLst>
          </p:cNvPr>
          <p:cNvCxnSpPr/>
          <p:nvPr/>
        </p:nvCxnSpPr>
        <p:spPr>
          <a:xfrm>
            <a:off x="4283968" y="1077269"/>
            <a:ext cx="5760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577E752C-0C41-4C1D-B3A1-F4DEE45B7A02}"/>
              </a:ext>
            </a:extLst>
          </p:cNvPr>
          <p:cNvSpPr/>
          <p:nvPr/>
        </p:nvSpPr>
        <p:spPr>
          <a:xfrm>
            <a:off x="1804919" y="1254930"/>
            <a:ext cx="589938" cy="27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00" dirty="0"/>
              <a:t>JAN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F9DCC54-C70B-4B52-A2F2-91E002772362}"/>
              </a:ext>
            </a:extLst>
          </p:cNvPr>
          <p:cNvSpPr/>
          <p:nvPr/>
        </p:nvSpPr>
        <p:spPr>
          <a:xfrm>
            <a:off x="2410225" y="1254930"/>
            <a:ext cx="589938" cy="27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00" dirty="0" err="1"/>
              <a:t>FEV</a:t>
            </a:r>
            <a:endParaRPr lang="pt-BR" sz="13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F6FAB02-B798-4A8C-B174-6C13D001D8C7}"/>
              </a:ext>
            </a:extLst>
          </p:cNvPr>
          <p:cNvSpPr/>
          <p:nvPr/>
        </p:nvSpPr>
        <p:spPr>
          <a:xfrm>
            <a:off x="3015531" y="1254930"/>
            <a:ext cx="589938" cy="27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00" dirty="0"/>
              <a:t>MAR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3C557D9-A495-4B8B-9985-33A8866134B3}"/>
              </a:ext>
            </a:extLst>
          </p:cNvPr>
          <p:cNvSpPr/>
          <p:nvPr/>
        </p:nvSpPr>
        <p:spPr>
          <a:xfrm>
            <a:off x="3622745" y="1254930"/>
            <a:ext cx="589938" cy="27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00" dirty="0" err="1"/>
              <a:t>ABR</a:t>
            </a:r>
            <a:endParaRPr lang="pt-BR" sz="130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A168C0F-3F9B-4C12-B9B3-3B052B38A79F}"/>
              </a:ext>
            </a:extLst>
          </p:cNvPr>
          <p:cNvSpPr/>
          <p:nvPr/>
        </p:nvSpPr>
        <p:spPr>
          <a:xfrm>
            <a:off x="4224432" y="1254930"/>
            <a:ext cx="589938" cy="27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00" dirty="0"/>
              <a:t>MAI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65A9850-E05D-4A3C-B749-5D1AD1729881}"/>
              </a:ext>
            </a:extLst>
          </p:cNvPr>
          <p:cNvSpPr/>
          <p:nvPr/>
        </p:nvSpPr>
        <p:spPr>
          <a:xfrm>
            <a:off x="4830881" y="1254930"/>
            <a:ext cx="589938" cy="27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00" dirty="0" err="1"/>
              <a:t>JUN</a:t>
            </a:r>
            <a:endParaRPr lang="pt-BR" sz="130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BD7DA6E-99E6-4EF4-BBE5-FD9117BFB80D}"/>
              </a:ext>
            </a:extLst>
          </p:cNvPr>
          <p:cNvSpPr/>
          <p:nvPr/>
        </p:nvSpPr>
        <p:spPr>
          <a:xfrm>
            <a:off x="5437330" y="1254930"/>
            <a:ext cx="589938" cy="27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00" dirty="0"/>
              <a:t>JUL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AA33ED9-39E9-4E41-889A-DDED2065A9E1}"/>
              </a:ext>
            </a:extLst>
          </p:cNvPr>
          <p:cNvSpPr/>
          <p:nvPr/>
        </p:nvSpPr>
        <p:spPr>
          <a:xfrm>
            <a:off x="6045251" y="1254930"/>
            <a:ext cx="589938" cy="27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00" dirty="0" err="1"/>
              <a:t>AGO</a:t>
            </a:r>
            <a:endParaRPr lang="pt-BR" sz="130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243A789-3605-4E54-9E71-F38F52F68B29}"/>
              </a:ext>
            </a:extLst>
          </p:cNvPr>
          <p:cNvSpPr/>
          <p:nvPr/>
        </p:nvSpPr>
        <p:spPr>
          <a:xfrm>
            <a:off x="6644019" y="1254930"/>
            <a:ext cx="589938" cy="27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00" dirty="0"/>
              <a:t>SET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38A43F3-6E97-4C05-8DBD-01C1A8035971}"/>
              </a:ext>
            </a:extLst>
          </p:cNvPr>
          <p:cNvSpPr/>
          <p:nvPr/>
        </p:nvSpPr>
        <p:spPr>
          <a:xfrm>
            <a:off x="7250628" y="1254930"/>
            <a:ext cx="589938" cy="27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00" dirty="0"/>
              <a:t>OUT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B0E9234-9497-4E8D-ABDE-7C70BB2AD3CD}"/>
              </a:ext>
            </a:extLst>
          </p:cNvPr>
          <p:cNvSpPr/>
          <p:nvPr/>
        </p:nvSpPr>
        <p:spPr>
          <a:xfrm>
            <a:off x="7857237" y="1254930"/>
            <a:ext cx="589938" cy="27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00" dirty="0" err="1"/>
              <a:t>NOV</a:t>
            </a:r>
            <a:endParaRPr lang="pt-BR" sz="130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593A0FD-6D9B-4745-957D-74EDADEF8F08}"/>
              </a:ext>
            </a:extLst>
          </p:cNvPr>
          <p:cNvSpPr/>
          <p:nvPr/>
        </p:nvSpPr>
        <p:spPr>
          <a:xfrm>
            <a:off x="8463846" y="1254930"/>
            <a:ext cx="589938" cy="27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00" dirty="0"/>
              <a:t>DEZ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3AEEF7-C679-4B2F-A66E-51B30FE58E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5731" y="3746321"/>
            <a:ext cx="2439999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447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107767" y="734162"/>
            <a:ext cx="8899072" cy="1964386"/>
          </a:xfrm>
          <a:prstGeom prst="rect">
            <a:avLst/>
          </a:prstGeom>
          <a:noFill/>
        </p:spPr>
        <p:txBody>
          <a:bodyPr wrap="square" lIns="101348" tIns="50674" rIns="101348" bIns="50674" rtlCol="0">
            <a:spAutoFit/>
          </a:bodyPr>
          <a:lstStyle/>
          <a:p>
            <a:pPr algn="ctr"/>
            <a:r>
              <a:rPr lang="pt-BR" sz="3300" b="1" dirty="0">
                <a:solidFill>
                  <a:srgbClr val="7D6944"/>
                </a:solidFill>
              </a:rPr>
              <a:t>INFORMAÇÕES:</a:t>
            </a:r>
            <a:endParaRPr lang="pt-BR" sz="4400" b="1" dirty="0">
              <a:solidFill>
                <a:srgbClr val="7D6944"/>
              </a:solidFill>
            </a:endParaRPr>
          </a:p>
          <a:p>
            <a:pPr algn="ctr"/>
            <a:endParaRPr lang="pt-BR" sz="4400" b="1" dirty="0">
              <a:solidFill>
                <a:srgbClr val="7D6944"/>
              </a:solidFill>
            </a:endParaRPr>
          </a:p>
          <a:p>
            <a:pPr algn="ctr"/>
            <a:r>
              <a:rPr lang="pt-BR" sz="4400" b="1" dirty="0">
                <a:solidFill>
                  <a:srgbClr val="7D6944"/>
                </a:solidFill>
              </a:rPr>
              <a:t>ÁFRICA DO SUL</a:t>
            </a:r>
            <a:endParaRPr lang="pt-BR" sz="4700" b="1" dirty="0">
              <a:solidFill>
                <a:srgbClr val="7D6944"/>
              </a:solidFill>
            </a:endParaRPr>
          </a:p>
        </p:txBody>
      </p:sp>
      <p:pic>
        <p:nvPicPr>
          <p:cNvPr id="14338" name="Picture 2" descr="Flag of South Africa.sv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55478" y="3032931"/>
            <a:ext cx="1821656" cy="12144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457674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upo 25"/>
          <p:cNvGrpSpPr/>
          <p:nvPr/>
        </p:nvGrpSpPr>
        <p:grpSpPr>
          <a:xfrm>
            <a:off x="28544" y="2476499"/>
            <a:ext cx="9036000" cy="2286016"/>
            <a:chOff x="28544" y="2214560"/>
            <a:chExt cx="9036000" cy="2000264"/>
          </a:xfrm>
        </p:grpSpPr>
        <p:sp>
          <p:nvSpPr>
            <p:cNvPr id="54" name="Retângulo 53"/>
            <p:cNvSpPr/>
            <p:nvPr/>
          </p:nvSpPr>
          <p:spPr>
            <a:xfrm>
              <a:off x="28544" y="2214564"/>
              <a:ext cx="9036000" cy="200026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pt-BR" sz="1600" b="1" dirty="0">
                  <a:solidFill>
                    <a:schemeClr val="bg1"/>
                  </a:solidFill>
                </a:rPr>
                <a:t>3) Eu devo tomar alguma vacina antes da viagem?</a:t>
              </a:r>
              <a:r>
                <a:rPr lang="pt-BR" sz="1600" b="1" dirty="0">
                  <a:solidFill>
                    <a:schemeClr val="tx1"/>
                  </a:solidFill>
                </a:rPr>
                <a:t>		</a:t>
              </a:r>
              <a:r>
                <a:rPr lang="pt-BR" sz="1600" dirty="0">
                  <a:solidFill>
                    <a:schemeClr val="tx1"/>
                  </a:solidFill>
                </a:rPr>
                <a:t>Sim, a vacina contra a </a:t>
              </a:r>
              <a:r>
                <a:rPr lang="pt-BR" sz="1600" b="1" dirty="0">
                  <a:solidFill>
                    <a:schemeClr val="tx1"/>
                  </a:solidFill>
                </a:rPr>
                <a:t>febre amarela</a:t>
              </a:r>
              <a:r>
                <a:rPr lang="pt-BR" sz="1600" dirty="0">
                  <a:solidFill>
                    <a:schemeClr val="tx1"/>
                  </a:solidFill>
                </a:rPr>
                <a:t> deve ser 						tomada, no mínimo, 10 dias antes da data do 						embarque, em um posto de saúde. O viajante 						deverá substituir o comprovante de 							vacinação recebido no posto por um 							certificado internacional, na base da ANVISA 						no aeroporto, </a:t>
              </a:r>
              <a:r>
                <a:rPr lang="pt-BR" sz="1600" u="sng" dirty="0">
                  <a:solidFill>
                    <a:schemeClr val="tx1"/>
                  </a:solidFill>
                </a:rPr>
                <a:t>antes da data de embarque</a:t>
              </a:r>
              <a:r>
                <a:rPr lang="pt-BR" sz="1600" dirty="0">
                  <a:solidFill>
                    <a:schemeClr val="tx1"/>
                  </a:solidFill>
                </a:rPr>
                <a:t>. 						Passageiros sem o certificado não embarcam.</a:t>
              </a:r>
            </a:p>
            <a:p>
              <a:r>
                <a:rPr lang="pt-BR" sz="1600" dirty="0">
                  <a:solidFill>
                    <a:schemeClr val="tx1"/>
                  </a:solidFill>
                </a:rPr>
                <a:t>						</a:t>
              </a:r>
            </a:p>
          </p:txBody>
        </p:sp>
        <p:grpSp>
          <p:nvGrpSpPr>
            <p:cNvPr id="72" name="Grupo 71"/>
            <p:cNvGrpSpPr/>
            <p:nvPr/>
          </p:nvGrpSpPr>
          <p:grpSpPr>
            <a:xfrm>
              <a:off x="4481512" y="2214560"/>
              <a:ext cx="600080" cy="2000264"/>
              <a:chOff x="4481512" y="2214560"/>
              <a:chExt cx="600080" cy="1764000"/>
            </a:xfrm>
          </p:grpSpPr>
          <p:sp>
            <p:nvSpPr>
              <p:cNvPr id="58" name="Retângulo 57"/>
              <p:cNvSpPr/>
              <p:nvPr/>
            </p:nvSpPr>
            <p:spPr>
              <a:xfrm>
                <a:off x="4481512" y="2214560"/>
                <a:ext cx="600080" cy="1764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pt-BR" sz="16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2052" name="Picture 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22313" t="39688" r="59985" b="20624"/>
              <a:stretch>
                <a:fillRect/>
              </a:stretch>
            </p:blipFill>
            <p:spPr bwMode="auto">
              <a:xfrm>
                <a:off x="4486275" y="2571750"/>
                <a:ext cx="566741" cy="7143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47" name="Retângulo 46"/>
          <p:cNvSpPr/>
          <p:nvPr/>
        </p:nvSpPr>
        <p:spPr>
          <a:xfrm>
            <a:off x="0" y="4963674"/>
            <a:ext cx="9144000" cy="180000"/>
          </a:xfrm>
          <a:prstGeom prst="rect">
            <a:avLst/>
          </a:prstGeom>
          <a:solidFill>
            <a:srgbClr val="8470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9" name="Retângulo 48"/>
          <p:cNvSpPr/>
          <p:nvPr/>
        </p:nvSpPr>
        <p:spPr>
          <a:xfrm>
            <a:off x="2990838" y="4922241"/>
            <a:ext cx="328487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000" dirty="0">
                <a:solidFill>
                  <a:schemeClr val="bg1"/>
                </a:solidFill>
                <a:hlinkClick r:id="rId4"/>
              </a:rPr>
              <a:t>info@judy.com.br</a:t>
            </a:r>
            <a:r>
              <a:rPr lang="pt-BR" sz="1000" dirty="0">
                <a:solidFill>
                  <a:schemeClr val="bg1"/>
                </a:solidFill>
              </a:rPr>
              <a:t> | +55 11 5522 1146 | www.judy.com.br</a:t>
            </a:r>
          </a:p>
        </p:txBody>
      </p:sp>
      <p:grpSp>
        <p:nvGrpSpPr>
          <p:cNvPr id="71" name="Grupo 70"/>
          <p:cNvGrpSpPr/>
          <p:nvPr/>
        </p:nvGrpSpPr>
        <p:grpSpPr>
          <a:xfrm>
            <a:off x="33306" y="714363"/>
            <a:ext cx="9144000" cy="781055"/>
            <a:chOff x="33306" y="552436"/>
            <a:chExt cx="9144000" cy="781055"/>
          </a:xfrm>
        </p:grpSpPr>
        <p:sp>
          <p:nvSpPr>
            <p:cNvPr id="48" name="Retângulo 47"/>
            <p:cNvSpPr/>
            <p:nvPr/>
          </p:nvSpPr>
          <p:spPr>
            <a:xfrm>
              <a:off x="33306" y="552436"/>
              <a:ext cx="9144000" cy="78105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pt-BR" sz="1600" b="1" dirty="0">
                  <a:solidFill>
                    <a:schemeClr val="bg1"/>
                  </a:solidFill>
                </a:rPr>
                <a:t>1) Como eu chego na África do Sul?</a:t>
              </a:r>
              <a:r>
                <a:rPr lang="pt-BR" sz="1600" dirty="0">
                  <a:solidFill>
                    <a:schemeClr val="tx1"/>
                  </a:solidFill>
                </a:rPr>
                <a:t>			Companhias aéreas africanas como a 							</a:t>
              </a:r>
              <a:r>
                <a:rPr lang="pt-BR" sz="1600" dirty="0" err="1">
                  <a:solidFill>
                    <a:schemeClr val="tx1"/>
                  </a:solidFill>
                </a:rPr>
                <a:t>Ethiopian</a:t>
              </a:r>
              <a:r>
                <a:rPr lang="pt-BR" sz="1600" dirty="0">
                  <a:solidFill>
                    <a:schemeClr val="tx1"/>
                  </a:solidFill>
                </a:rPr>
                <a:t> Airlines e a </a:t>
              </a:r>
              <a:r>
                <a:rPr lang="pt-BR" sz="1600" dirty="0" err="1">
                  <a:solidFill>
                    <a:schemeClr val="tx1"/>
                  </a:solidFill>
                </a:rPr>
                <a:t>TAAG</a:t>
              </a:r>
              <a:r>
                <a:rPr lang="pt-BR" sz="1600" dirty="0">
                  <a:solidFill>
                    <a:schemeClr val="tx1"/>
                  </a:solidFill>
                </a:rPr>
                <a:t> são boas opções. 						Há ainda, opções via Europa e Oriente Médio.</a:t>
              </a:r>
            </a:p>
          </p:txBody>
        </p:sp>
        <p:sp>
          <p:nvSpPr>
            <p:cNvPr id="56" name="Retângulo 55"/>
            <p:cNvSpPr/>
            <p:nvPr/>
          </p:nvSpPr>
          <p:spPr>
            <a:xfrm>
              <a:off x="4481512" y="552436"/>
              <a:ext cx="600080" cy="7810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pt-BR" sz="1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8" name="Grupo 67"/>
          <p:cNvGrpSpPr/>
          <p:nvPr/>
        </p:nvGrpSpPr>
        <p:grpSpPr>
          <a:xfrm>
            <a:off x="33306" y="1577060"/>
            <a:ext cx="9036000" cy="828000"/>
            <a:chOff x="33306" y="1362065"/>
            <a:chExt cx="9036000" cy="828000"/>
          </a:xfrm>
        </p:grpSpPr>
        <p:grpSp>
          <p:nvGrpSpPr>
            <p:cNvPr id="62" name="Grupo 61"/>
            <p:cNvGrpSpPr/>
            <p:nvPr/>
          </p:nvGrpSpPr>
          <p:grpSpPr>
            <a:xfrm>
              <a:off x="33306" y="1362065"/>
              <a:ext cx="9036000" cy="828000"/>
              <a:chOff x="33306" y="1362065"/>
              <a:chExt cx="9036000" cy="828000"/>
            </a:xfrm>
          </p:grpSpPr>
          <p:sp>
            <p:nvSpPr>
              <p:cNvPr id="53" name="Retângulo 52"/>
              <p:cNvSpPr/>
              <p:nvPr/>
            </p:nvSpPr>
            <p:spPr>
              <a:xfrm>
                <a:off x="33306" y="1366831"/>
                <a:ext cx="9036000" cy="814393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pt-BR" sz="1600" b="1" dirty="0">
                    <a:solidFill>
                      <a:schemeClr val="bg1"/>
                    </a:solidFill>
                  </a:rPr>
                  <a:t>2) Eu preciso de visto para entrar na África do Sul?</a:t>
                </a:r>
                <a:r>
                  <a:rPr lang="pt-BR" sz="1600" dirty="0">
                    <a:solidFill>
                      <a:schemeClr val="tx1"/>
                    </a:solidFill>
                  </a:rPr>
                  <a:t>		Não, deve-se apresentar o passaporte 							brasileiro com validade mínima de </a:t>
                </a:r>
                <a:r>
                  <a:rPr lang="pt-BR" sz="1600" u="sng" dirty="0">
                    <a:solidFill>
                      <a:schemeClr val="tx1"/>
                    </a:solidFill>
                  </a:rPr>
                  <a:t>6 meses</a:t>
                </a:r>
                <a:r>
                  <a:rPr lang="pt-BR" sz="1600" dirty="0">
                    <a:solidFill>
                      <a:schemeClr val="tx1"/>
                    </a:solidFill>
                  </a:rPr>
                  <a:t>, a 						partir da data de retorno ao Brasil.</a:t>
                </a:r>
              </a:p>
            </p:txBody>
          </p:sp>
          <p:sp>
            <p:nvSpPr>
              <p:cNvPr id="57" name="Retângulo 56"/>
              <p:cNvSpPr/>
              <p:nvPr/>
            </p:nvSpPr>
            <p:spPr>
              <a:xfrm>
                <a:off x="4481512" y="1362065"/>
                <a:ext cx="600080" cy="82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pt-BR" sz="1600" dirty="0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5"/>
            <a:srcRect t="11907" r="88843" b="68250"/>
            <a:stretch>
              <a:fillRect/>
            </a:stretch>
          </p:blipFill>
          <p:spPr bwMode="auto">
            <a:xfrm>
              <a:off x="4483885" y="1447780"/>
              <a:ext cx="590400" cy="590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1" name="Retângulo 20"/>
          <p:cNvSpPr/>
          <p:nvPr/>
        </p:nvSpPr>
        <p:spPr>
          <a:xfrm>
            <a:off x="0" y="71420"/>
            <a:ext cx="3581400" cy="500066"/>
          </a:xfrm>
          <a:prstGeom prst="rect">
            <a:avLst/>
          </a:prstGeom>
          <a:solidFill>
            <a:srgbClr val="7D69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600" dirty="0"/>
              <a:t>Informação Geral</a:t>
            </a:r>
          </a:p>
        </p:txBody>
      </p:sp>
      <p:pic>
        <p:nvPicPr>
          <p:cNvPr id="1026" name="Picture 2" descr="Airplane Tail Fin Ícone - Download Grátis, PNG e Vetores">
            <a:extLst>
              <a:ext uri="{FF2B5EF4-FFF2-40B4-BE49-F238E27FC236}">
                <a16:creationId xmlns:a16="http://schemas.microsoft.com/office/drawing/2014/main" id="{28220404-5CDF-4BDA-A91E-A35D46A55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082" y="826933"/>
            <a:ext cx="590401" cy="59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tângulo 46"/>
          <p:cNvSpPr/>
          <p:nvPr/>
        </p:nvSpPr>
        <p:spPr>
          <a:xfrm>
            <a:off x="0" y="4963674"/>
            <a:ext cx="9144000" cy="180000"/>
          </a:xfrm>
          <a:prstGeom prst="rect">
            <a:avLst/>
          </a:prstGeom>
          <a:solidFill>
            <a:srgbClr val="8470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9" name="Retângulo 48"/>
          <p:cNvSpPr/>
          <p:nvPr/>
        </p:nvSpPr>
        <p:spPr>
          <a:xfrm>
            <a:off x="2990838" y="4922241"/>
            <a:ext cx="328487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000" dirty="0">
                <a:solidFill>
                  <a:schemeClr val="bg1"/>
                </a:solidFill>
                <a:hlinkClick r:id="rId3"/>
              </a:rPr>
              <a:t>info@judy.com.br</a:t>
            </a:r>
            <a:r>
              <a:rPr lang="pt-BR" sz="1000" dirty="0">
                <a:solidFill>
                  <a:schemeClr val="bg1"/>
                </a:solidFill>
              </a:rPr>
              <a:t> | +55 11 5522 1146 | www.judy.com.br</a:t>
            </a:r>
          </a:p>
        </p:txBody>
      </p:sp>
      <p:grpSp>
        <p:nvGrpSpPr>
          <p:cNvPr id="19" name="Grupo 18"/>
          <p:cNvGrpSpPr/>
          <p:nvPr/>
        </p:nvGrpSpPr>
        <p:grpSpPr>
          <a:xfrm>
            <a:off x="33306" y="714362"/>
            <a:ext cx="9036000" cy="1314000"/>
            <a:chOff x="33306" y="447659"/>
            <a:chExt cx="9036000" cy="1314000"/>
          </a:xfrm>
        </p:grpSpPr>
        <p:grpSp>
          <p:nvGrpSpPr>
            <p:cNvPr id="17" name="Grupo 16"/>
            <p:cNvGrpSpPr/>
            <p:nvPr/>
          </p:nvGrpSpPr>
          <p:grpSpPr>
            <a:xfrm>
              <a:off x="33306" y="447659"/>
              <a:ext cx="9036000" cy="1314000"/>
              <a:chOff x="33306" y="447659"/>
              <a:chExt cx="9036000" cy="1314000"/>
            </a:xfrm>
          </p:grpSpPr>
          <p:sp>
            <p:nvSpPr>
              <p:cNvPr id="48" name="Retângulo 47"/>
              <p:cNvSpPr/>
              <p:nvPr/>
            </p:nvSpPr>
            <p:spPr>
              <a:xfrm>
                <a:off x="33306" y="452422"/>
                <a:ext cx="9036000" cy="1304934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pt-BR" sz="1600" b="1" dirty="0">
                    <a:solidFill>
                      <a:schemeClr val="bg1"/>
                    </a:solidFill>
                  </a:rPr>
                  <a:t>4) O meu celular funciona na África do Sul?</a:t>
                </a:r>
                <a:r>
                  <a:rPr lang="pt-BR" sz="1600" dirty="0">
                    <a:solidFill>
                      <a:schemeClr val="tx1"/>
                    </a:solidFill>
                  </a:rPr>
                  <a:t>		Sim, as operadoras brasileiras possuem 							acordos com as operadoras sul africanas. 						Entretanto, alertamos para os altos custos 						envolvidos em ligações, mensagem e uso de 						internet.</a:t>
                </a:r>
              </a:p>
            </p:txBody>
          </p:sp>
          <p:sp>
            <p:nvSpPr>
              <p:cNvPr id="13" name="Retângulo 12"/>
              <p:cNvSpPr/>
              <p:nvPr/>
            </p:nvSpPr>
            <p:spPr>
              <a:xfrm>
                <a:off x="4481512" y="447659"/>
                <a:ext cx="600080" cy="1314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pt-BR" sz="1600" dirty="0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6694" t="27781" r="73224" b="16656"/>
            <a:stretch>
              <a:fillRect/>
            </a:stretch>
          </p:blipFill>
          <p:spPr bwMode="auto">
            <a:xfrm>
              <a:off x="4540470" y="714362"/>
              <a:ext cx="462857" cy="7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22" name="Grupo 21"/>
          <p:cNvGrpSpPr/>
          <p:nvPr/>
        </p:nvGrpSpPr>
        <p:grpSpPr>
          <a:xfrm>
            <a:off x="33306" y="2081994"/>
            <a:ext cx="9036000" cy="835200"/>
            <a:chOff x="33306" y="2520605"/>
            <a:chExt cx="9036000" cy="835200"/>
          </a:xfrm>
        </p:grpSpPr>
        <p:grpSp>
          <p:nvGrpSpPr>
            <p:cNvPr id="21" name="Grupo 20"/>
            <p:cNvGrpSpPr/>
            <p:nvPr/>
          </p:nvGrpSpPr>
          <p:grpSpPr>
            <a:xfrm>
              <a:off x="33306" y="2520605"/>
              <a:ext cx="9036000" cy="835200"/>
              <a:chOff x="33306" y="2520605"/>
              <a:chExt cx="9036000" cy="835200"/>
            </a:xfrm>
          </p:grpSpPr>
          <p:sp>
            <p:nvSpPr>
              <p:cNvPr id="11" name="Retângulo 10"/>
              <p:cNvSpPr/>
              <p:nvPr/>
            </p:nvSpPr>
            <p:spPr>
              <a:xfrm>
                <a:off x="33306" y="2538416"/>
                <a:ext cx="9036000" cy="814389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pt-BR" sz="1600" b="1" dirty="0">
                    <a:solidFill>
                      <a:schemeClr val="bg1"/>
                    </a:solidFill>
                  </a:rPr>
                  <a:t>5) Não vivo sem o </a:t>
                </a:r>
                <a:r>
                  <a:rPr lang="pt-BR" sz="1600" b="1" i="1" dirty="0" err="1">
                    <a:solidFill>
                      <a:schemeClr val="bg1"/>
                    </a:solidFill>
                  </a:rPr>
                  <a:t>wi-fi</a:t>
                </a:r>
                <a:r>
                  <a:rPr lang="pt-BR" sz="1600" b="1" dirty="0">
                    <a:solidFill>
                      <a:schemeClr val="bg1"/>
                    </a:solidFill>
                  </a:rPr>
                  <a:t>, existe na África do Sul?</a:t>
                </a:r>
                <a:r>
                  <a:rPr lang="pt-BR" sz="1600" dirty="0">
                    <a:solidFill>
                      <a:schemeClr val="tx1"/>
                    </a:solidFill>
                  </a:rPr>
                  <a:t>		Sim, o </a:t>
                </a:r>
                <a:r>
                  <a:rPr lang="pt-BR" sz="1600" dirty="0" err="1">
                    <a:solidFill>
                      <a:schemeClr val="tx1"/>
                    </a:solidFill>
                  </a:rPr>
                  <a:t>Wi-Fi</a:t>
                </a:r>
                <a:r>
                  <a:rPr lang="pt-BR" sz="1600" dirty="0">
                    <a:solidFill>
                      <a:schemeClr val="tx1"/>
                    </a:solidFill>
                  </a:rPr>
                  <a:t> está amplamente disponível em 						todo o país, em cafés, restaurantes, hotéis e 						até mesmo em alguns </a:t>
                </a:r>
                <a:r>
                  <a:rPr lang="pt-BR" sz="1600" dirty="0" err="1">
                    <a:solidFill>
                      <a:schemeClr val="tx1"/>
                    </a:solidFill>
                  </a:rPr>
                  <a:t>lodges</a:t>
                </a:r>
                <a:r>
                  <a:rPr lang="pt-BR" sz="1600" dirty="0">
                    <a:solidFill>
                      <a:schemeClr val="tx1"/>
                    </a:solidFill>
                  </a:rPr>
                  <a:t>.</a:t>
                </a:r>
              </a:p>
            </p:txBody>
          </p:sp>
          <p:sp>
            <p:nvSpPr>
              <p:cNvPr id="15" name="Retângulo 14"/>
              <p:cNvSpPr/>
              <p:nvPr/>
            </p:nvSpPr>
            <p:spPr>
              <a:xfrm>
                <a:off x="4481512" y="2520605"/>
                <a:ext cx="600080" cy="8352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pt-BR" sz="1600" dirty="0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 t="12699" r="15061" b="23801"/>
            <a:stretch>
              <a:fillRect/>
            </a:stretch>
          </p:blipFill>
          <p:spPr bwMode="auto">
            <a:xfrm>
              <a:off x="4521583" y="2788196"/>
              <a:ext cx="513891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27" name="Grupo 26"/>
          <p:cNvGrpSpPr/>
          <p:nvPr/>
        </p:nvGrpSpPr>
        <p:grpSpPr>
          <a:xfrm>
            <a:off x="33306" y="3011659"/>
            <a:ext cx="9036000" cy="928694"/>
            <a:chOff x="33306" y="3643320"/>
            <a:chExt cx="9036000" cy="1116000"/>
          </a:xfrm>
        </p:grpSpPr>
        <p:sp>
          <p:nvSpPr>
            <p:cNvPr id="28" name="Retângulo 27"/>
            <p:cNvSpPr/>
            <p:nvPr/>
          </p:nvSpPr>
          <p:spPr>
            <a:xfrm>
              <a:off x="33306" y="3686183"/>
              <a:ext cx="9036000" cy="104775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pt-BR" sz="1600" b="1" dirty="0">
                  <a:solidFill>
                    <a:schemeClr val="bg1"/>
                  </a:solidFill>
                </a:rPr>
                <a:t>6) Preciso carregar os meus aparelhos eletrônicos.	</a:t>
              </a:r>
              <a:r>
                <a:rPr lang="pt-BR" sz="1600" dirty="0">
                  <a:solidFill>
                    <a:schemeClr val="tx1"/>
                  </a:solidFill>
                </a:rPr>
                <a:t>	Na maioria dos locais, as tomadas são 220 V. 						Certifique-se de que os seus aparelhos sejam 						bi-volt, ou seja, aceitam 110 V ou 220V.</a:t>
              </a:r>
            </a:p>
          </p:txBody>
        </p:sp>
        <p:grpSp>
          <p:nvGrpSpPr>
            <p:cNvPr id="29" name="Grupo 29"/>
            <p:cNvGrpSpPr/>
            <p:nvPr/>
          </p:nvGrpSpPr>
          <p:grpSpPr>
            <a:xfrm>
              <a:off x="4479542" y="3643320"/>
              <a:ext cx="600080" cy="1116000"/>
              <a:chOff x="4479542" y="3643320"/>
              <a:chExt cx="600080" cy="1116000"/>
            </a:xfrm>
          </p:grpSpPr>
          <p:sp>
            <p:nvSpPr>
              <p:cNvPr id="30" name="Retângulo 29"/>
              <p:cNvSpPr/>
              <p:nvPr/>
            </p:nvSpPr>
            <p:spPr>
              <a:xfrm>
                <a:off x="4479542" y="3643320"/>
                <a:ext cx="600080" cy="111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pt-BR" sz="16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1" name="Picture 8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519612" y="3748096"/>
                <a:ext cx="500066" cy="89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grpSp>
        <p:nvGrpSpPr>
          <p:cNvPr id="32" name="Grupo 31"/>
          <p:cNvGrpSpPr/>
          <p:nvPr/>
        </p:nvGrpSpPr>
        <p:grpSpPr>
          <a:xfrm>
            <a:off x="33306" y="4040368"/>
            <a:ext cx="9036000" cy="558000"/>
            <a:chOff x="33306" y="449630"/>
            <a:chExt cx="9036000" cy="558000"/>
          </a:xfrm>
        </p:grpSpPr>
        <p:grpSp>
          <p:nvGrpSpPr>
            <p:cNvPr id="33" name="Grupo 26"/>
            <p:cNvGrpSpPr/>
            <p:nvPr/>
          </p:nvGrpSpPr>
          <p:grpSpPr>
            <a:xfrm>
              <a:off x="33306" y="449630"/>
              <a:ext cx="9036000" cy="558000"/>
              <a:chOff x="33306" y="449630"/>
              <a:chExt cx="9036000" cy="558000"/>
            </a:xfrm>
          </p:grpSpPr>
          <p:sp>
            <p:nvSpPr>
              <p:cNvPr id="37" name="Retângulo 36"/>
              <p:cNvSpPr/>
              <p:nvPr/>
            </p:nvSpPr>
            <p:spPr>
              <a:xfrm>
                <a:off x="33306" y="452422"/>
                <a:ext cx="9036000" cy="54769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pt-BR" sz="1600" b="1" dirty="0">
                    <a:solidFill>
                      <a:schemeClr val="bg1"/>
                    </a:solidFill>
                  </a:rPr>
                  <a:t>7) Como é a tomada elétrica na África do Sul?</a:t>
                </a:r>
                <a:r>
                  <a:rPr lang="pt-BR" sz="1600" dirty="0">
                    <a:solidFill>
                      <a:schemeClr val="tx1"/>
                    </a:solidFill>
                  </a:rPr>
                  <a:t>		É de três pinos mas diferente da adotada no 						Brasil. Recomenda-se levar um adaptador.</a:t>
                </a:r>
              </a:p>
            </p:txBody>
          </p:sp>
          <p:sp>
            <p:nvSpPr>
              <p:cNvPr id="38" name="Retângulo 37"/>
              <p:cNvSpPr/>
              <p:nvPr/>
            </p:nvSpPr>
            <p:spPr>
              <a:xfrm>
                <a:off x="4479542" y="449630"/>
                <a:ext cx="600080" cy="55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pt-BR" sz="1600" dirty="0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34" name="Picture 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519611" y="490522"/>
              <a:ext cx="509591" cy="480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6" name="Retângulo 25"/>
          <p:cNvSpPr/>
          <p:nvPr/>
        </p:nvSpPr>
        <p:spPr>
          <a:xfrm>
            <a:off x="0" y="71420"/>
            <a:ext cx="3581400" cy="500066"/>
          </a:xfrm>
          <a:prstGeom prst="rect">
            <a:avLst/>
          </a:prstGeom>
          <a:solidFill>
            <a:srgbClr val="7D69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600" dirty="0"/>
              <a:t>Informação Geral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tângulo 46"/>
          <p:cNvSpPr/>
          <p:nvPr/>
        </p:nvSpPr>
        <p:spPr>
          <a:xfrm>
            <a:off x="0" y="4963674"/>
            <a:ext cx="9144000" cy="180000"/>
          </a:xfrm>
          <a:prstGeom prst="rect">
            <a:avLst/>
          </a:prstGeom>
          <a:solidFill>
            <a:srgbClr val="8470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9" name="Retângulo 48"/>
          <p:cNvSpPr/>
          <p:nvPr/>
        </p:nvSpPr>
        <p:spPr>
          <a:xfrm>
            <a:off x="2990838" y="4922241"/>
            <a:ext cx="328487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000" dirty="0">
                <a:solidFill>
                  <a:schemeClr val="bg1"/>
                </a:solidFill>
                <a:hlinkClick r:id="rId3"/>
              </a:rPr>
              <a:t>info@judy.com.br</a:t>
            </a:r>
            <a:r>
              <a:rPr lang="pt-BR" sz="1000" dirty="0">
                <a:solidFill>
                  <a:schemeClr val="bg1"/>
                </a:solidFill>
              </a:rPr>
              <a:t> | +55 11 5522 1146 | www.judy.com.br</a:t>
            </a:r>
          </a:p>
        </p:txBody>
      </p:sp>
      <p:grpSp>
        <p:nvGrpSpPr>
          <p:cNvPr id="22" name="Grupo 21"/>
          <p:cNvGrpSpPr/>
          <p:nvPr/>
        </p:nvGrpSpPr>
        <p:grpSpPr>
          <a:xfrm>
            <a:off x="33306" y="750764"/>
            <a:ext cx="9036000" cy="1336302"/>
            <a:chOff x="33306" y="449630"/>
            <a:chExt cx="9036000" cy="1062000"/>
          </a:xfrm>
        </p:grpSpPr>
        <p:grpSp>
          <p:nvGrpSpPr>
            <p:cNvPr id="21" name="Grupo 20"/>
            <p:cNvGrpSpPr/>
            <p:nvPr/>
          </p:nvGrpSpPr>
          <p:grpSpPr>
            <a:xfrm>
              <a:off x="33306" y="449630"/>
              <a:ext cx="9036000" cy="1062000"/>
              <a:chOff x="33306" y="449630"/>
              <a:chExt cx="9036000" cy="1062000"/>
            </a:xfrm>
          </p:grpSpPr>
          <p:sp>
            <p:nvSpPr>
              <p:cNvPr id="48" name="Retângulo 47"/>
              <p:cNvSpPr/>
              <p:nvPr/>
            </p:nvSpPr>
            <p:spPr>
              <a:xfrm>
                <a:off x="33306" y="452422"/>
                <a:ext cx="9036000" cy="1047758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pt-BR" sz="1600" b="1" dirty="0">
                    <a:solidFill>
                      <a:schemeClr val="bg1"/>
                    </a:solidFill>
                  </a:rPr>
                  <a:t>8) Quero fazer compras na África do Sul.		 </a:t>
                </a:r>
                <a:r>
                  <a:rPr lang="pt-BR" sz="1600" dirty="0">
                    <a:solidFill>
                      <a:schemeClr val="tx1"/>
                    </a:solidFill>
                  </a:rPr>
                  <a:t>	Nos grandes centros como </a:t>
                </a:r>
                <a:r>
                  <a:rPr lang="pt-BR" sz="1600" i="1" dirty="0">
                    <a:solidFill>
                      <a:schemeClr val="tx1"/>
                    </a:solidFill>
                  </a:rPr>
                  <a:t>Cape </a:t>
                </a:r>
                <a:r>
                  <a:rPr lang="pt-BR" sz="1600" i="1" dirty="0" err="1">
                    <a:solidFill>
                      <a:schemeClr val="tx1"/>
                    </a:solidFill>
                  </a:rPr>
                  <a:t>Town</a:t>
                </a:r>
                <a:r>
                  <a:rPr lang="pt-BR" sz="1600" i="1" dirty="0">
                    <a:solidFill>
                      <a:schemeClr val="tx1"/>
                    </a:solidFill>
                  </a:rPr>
                  <a:t> </a:t>
                </a:r>
                <a:r>
                  <a:rPr lang="pt-BR" sz="1600" dirty="0">
                    <a:solidFill>
                      <a:schemeClr val="tx1"/>
                    </a:solidFill>
                  </a:rPr>
                  <a:t>e 							</a:t>
                </a:r>
                <a:r>
                  <a:rPr lang="pt-BR" sz="1600" i="1" dirty="0" err="1">
                    <a:solidFill>
                      <a:schemeClr val="tx1"/>
                    </a:solidFill>
                  </a:rPr>
                  <a:t>Johannesburg</a:t>
                </a:r>
                <a:r>
                  <a:rPr lang="pt-BR" sz="1600" dirty="0">
                    <a:solidFill>
                      <a:schemeClr val="tx1"/>
                    </a:solidFill>
                  </a:rPr>
                  <a:t>, há shoppings e centros de 						compras com todas as principais marcas 							internacionais de roupas e acessórios. O 							câmbio favorece os viajantes brasileiros</a:t>
                </a:r>
              </a:p>
            </p:txBody>
          </p:sp>
          <p:sp>
            <p:nvSpPr>
              <p:cNvPr id="17" name="Retângulo 16"/>
              <p:cNvSpPr/>
              <p:nvPr/>
            </p:nvSpPr>
            <p:spPr>
              <a:xfrm>
                <a:off x="4481512" y="449630"/>
                <a:ext cx="600080" cy="1062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pt-BR" sz="1600" dirty="0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2231" t="51594" r="75455" b="4749"/>
            <a:stretch>
              <a:fillRect/>
            </a:stretch>
          </p:blipFill>
          <p:spPr bwMode="auto">
            <a:xfrm>
              <a:off x="4486273" y="695309"/>
              <a:ext cx="581030" cy="639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27" name="Grupo 26"/>
          <p:cNvGrpSpPr/>
          <p:nvPr/>
        </p:nvGrpSpPr>
        <p:grpSpPr>
          <a:xfrm>
            <a:off x="33306" y="3634890"/>
            <a:ext cx="9036000" cy="1080000"/>
            <a:chOff x="33306" y="2573830"/>
            <a:chExt cx="9036000" cy="1080000"/>
          </a:xfrm>
        </p:grpSpPr>
        <p:sp>
          <p:nvSpPr>
            <p:cNvPr id="15" name="Retângulo 14"/>
            <p:cNvSpPr/>
            <p:nvPr/>
          </p:nvSpPr>
          <p:spPr>
            <a:xfrm>
              <a:off x="33306" y="2600325"/>
              <a:ext cx="9036000" cy="104775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pt-BR" sz="1600" b="1" dirty="0">
                  <a:solidFill>
                    <a:schemeClr val="bg1"/>
                  </a:solidFill>
                </a:rPr>
                <a:t>11) Qual é o sistema de pesos e medidas da 	</a:t>
              </a:r>
              <a:r>
                <a:rPr lang="pt-BR" sz="1600" dirty="0">
                  <a:solidFill>
                    <a:schemeClr val="tx1"/>
                  </a:solidFill>
                </a:rPr>
                <a:t>	A África do Sul adota o sistema </a:t>
              </a:r>
              <a:r>
                <a:rPr lang="pt-BR" sz="1600" b="1" dirty="0">
                  <a:solidFill>
                    <a:schemeClr val="tx1"/>
                  </a:solidFill>
                </a:rPr>
                <a:t>métrico</a:t>
              </a:r>
              <a:r>
                <a:rPr lang="pt-BR" sz="1600" dirty="0">
                  <a:solidFill>
                    <a:schemeClr val="tx1"/>
                  </a:solidFill>
                </a:rPr>
                <a:t> e   </a:t>
              </a:r>
              <a:r>
                <a:rPr lang="pt-BR" sz="1600" b="1" dirty="0">
                  <a:solidFill>
                    <a:schemeClr val="bg1"/>
                  </a:solidFill>
                </a:rPr>
                <a:t>África do Sul? </a:t>
              </a:r>
              <a:r>
                <a:rPr lang="pt-BR" sz="1600" dirty="0">
                  <a:solidFill>
                    <a:schemeClr val="tx1"/>
                  </a:solidFill>
                </a:rPr>
                <a:t>					utiliza quilogramas (kg), gramas (g), 							quilômetros (km), litros (l) e graus Celsius 						(</a:t>
              </a:r>
              <a:r>
                <a:rPr lang="pt-BR" sz="1600" dirty="0">
                  <a:solidFill>
                    <a:schemeClr val="tx1"/>
                  </a:solidFill>
                  <a:latin typeface="Calibri"/>
                  <a:cs typeface="Calibri"/>
                </a:rPr>
                <a:t>°</a:t>
              </a:r>
              <a:r>
                <a:rPr lang="pt-BR" sz="1600" dirty="0">
                  <a:solidFill>
                    <a:schemeClr val="tx1"/>
                  </a:solidFill>
                </a:rPr>
                <a:t>C).</a:t>
              </a:r>
            </a:p>
          </p:txBody>
        </p:sp>
        <p:grpSp>
          <p:nvGrpSpPr>
            <p:cNvPr id="26" name="Grupo 25"/>
            <p:cNvGrpSpPr/>
            <p:nvPr/>
          </p:nvGrpSpPr>
          <p:grpSpPr>
            <a:xfrm>
              <a:off x="4479542" y="2573830"/>
              <a:ext cx="600080" cy="1080000"/>
              <a:chOff x="4479542" y="2573830"/>
              <a:chExt cx="600080" cy="1080000"/>
            </a:xfrm>
          </p:grpSpPr>
          <p:sp>
            <p:nvSpPr>
              <p:cNvPr id="19" name="Retângulo 18"/>
              <p:cNvSpPr/>
              <p:nvPr/>
            </p:nvSpPr>
            <p:spPr>
              <a:xfrm>
                <a:off x="4479542" y="2573830"/>
                <a:ext cx="600080" cy="1080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pt-BR" sz="16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2055" name="Picture 7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4491037" y="2805113"/>
                <a:ext cx="571504" cy="5123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grpSp>
        <p:nvGrpSpPr>
          <p:cNvPr id="37" name="Grupo 36"/>
          <p:cNvGrpSpPr/>
          <p:nvPr/>
        </p:nvGrpSpPr>
        <p:grpSpPr>
          <a:xfrm>
            <a:off x="38068" y="2154902"/>
            <a:ext cx="9036000" cy="792000"/>
            <a:chOff x="38068" y="1003108"/>
            <a:chExt cx="9036000" cy="792000"/>
          </a:xfrm>
        </p:grpSpPr>
        <p:grpSp>
          <p:nvGrpSpPr>
            <p:cNvPr id="38" name="Grupo 22"/>
            <p:cNvGrpSpPr/>
            <p:nvPr/>
          </p:nvGrpSpPr>
          <p:grpSpPr>
            <a:xfrm>
              <a:off x="38068" y="1003108"/>
              <a:ext cx="9036000" cy="792000"/>
              <a:chOff x="38068" y="1003108"/>
              <a:chExt cx="9036000" cy="792000"/>
            </a:xfrm>
          </p:grpSpPr>
          <p:sp>
            <p:nvSpPr>
              <p:cNvPr id="40" name="Retângulo 39"/>
              <p:cNvSpPr/>
              <p:nvPr/>
            </p:nvSpPr>
            <p:spPr>
              <a:xfrm>
                <a:off x="38068" y="1023926"/>
                <a:ext cx="9036000" cy="76200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pt-BR" sz="1600" b="1" dirty="0">
                    <a:solidFill>
                      <a:schemeClr val="bg1"/>
                    </a:solidFill>
                  </a:rPr>
                  <a:t>9) Posso trocar dinheiro na África do Sul?</a:t>
                </a:r>
                <a:r>
                  <a:rPr lang="pt-BR" sz="1600" dirty="0">
                    <a:solidFill>
                      <a:schemeClr val="tx1"/>
                    </a:solidFill>
                  </a:rPr>
                  <a:t>		Sim, há cabines de câmbio nos aeroportos e 						shoppings. A maioria dos grandes hotéis 							também oferece o serviço de câmbio.</a:t>
                </a:r>
              </a:p>
            </p:txBody>
          </p:sp>
          <p:sp>
            <p:nvSpPr>
              <p:cNvPr id="41" name="Retângulo 40"/>
              <p:cNvSpPr/>
              <p:nvPr/>
            </p:nvSpPr>
            <p:spPr>
              <a:xfrm>
                <a:off x="4479542" y="1003108"/>
                <a:ext cx="600080" cy="792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pt-BR" sz="1600" dirty="0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39" name="Picture 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486274" y="1128702"/>
              <a:ext cx="568164" cy="57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42" name="Grupo 41"/>
          <p:cNvGrpSpPr/>
          <p:nvPr/>
        </p:nvGrpSpPr>
        <p:grpSpPr>
          <a:xfrm>
            <a:off x="42831" y="2987600"/>
            <a:ext cx="9036000" cy="584282"/>
            <a:chOff x="42831" y="1779750"/>
            <a:chExt cx="9036000" cy="584282"/>
          </a:xfrm>
        </p:grpSpPr>
        <p:grpSp>
          <p:nvGrpSpPr>
            <p:cNvPr id="43" name="Grupo 23"/>
            <p:cNvGrpSpPr/>
            <p:nvPr/>
          </p:nvGrpSpPr>
          <p:grpSpPr>
            <a:xfrm>
              <a:off x="42831" y="1779750"/>
              <a:ext cx="9036000" cy="577686"/>
              <a:chOff x="42831" y="1779750"/>
              <a:chExt cx="9036000" cy="577686"/>
            </a:xfrm>
          </p:grpSpPr>
          <p:sp>
            <p:nvSpPr>
              <p:cNvPr id="45" name="Retângulo 44"/>
              <p:cNvSpPr/>
              <p:nvPr/>
            </p:nvSpPr>
            <p:spPr>
              <a:xfrm>
                <a:off x="42831" y="1819269"/>
                <a:ext cx="9036000" cy="538167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pt-BR" sz="1600" b="1" dirty="0">
                    <a:solidFill>
                      <a:schemeClr val="bg1"/>
                    </a:solidFill>
                  </a:rPr>
                  <a:t>10) Qual é a melhor moeda para troca na	</a:t>
                </a:r>
                <a:r>
                  <a:rPr lang="pt-BR" sz="1600" dirty="0">
                    <a:solidFill>
                      <a:schemeClr val="tx1"/>
                    </a:solidFill>
                  </a:rPr>
                  <a:t>	Recomenda-se viajar com moeda em Dólar </a:t>
                </a:r>
                <a:r>
                  <a:rPr lang="pt-BR" sz="1600" b="1" dirty="0">
                    <a:solidFill>
                      <a:schemeClr val="bg1"/>
                    </a:solidFill>
                  </a:rPr>
                  <a:t>África do Sul? </a:t>
                </a:r>
                <a:r>
                  <a:rPr lang="pt-BR" sz="1600" dirty="0">
                    <a:solidFill>
                      <a:schemeClr val="tx1"/>
                    </a:solidFill>
                  </a:rPr>
                  <a:t>					Americano ou Euro.</a:t>
                </a:r>
              </a:p>
            </p:txBody>
          </p:sp>
          <p:sp>
            <p:nvSpPr>
              <p:cNvPr id="46" name="Retângulo 45"/>
              <p:cNvSpPr/>
              <p:nvPr/>
            </p:nvSpPr>
            <p:spPr>
              <a:xfrm>
                <a:off x="4479542" y="1779750"/>
                <a:ext cx="600080" cy="57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pt-BR" sz="1600" dirty="0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44" name="Picture 6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572000" y="1824032"/>
              <a:ext cx="396611" cy="54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8" name="Retângulo 27"/>
          <p:cNvSpPr/>
          <p:nvPr/>
        </p:nvSpPr>
        <p:spPr>
          <a:xfrm>
            <a:off x="0" y="71420"/>
            <a:ext cx="3581400" cy="500066"/>
          </a:xfrm>
          <a:prstGeom prst="rect">
            <a:avLst/>
          </a:prstGeom>
          <a:solidFill>
            <a:srgbClr val="7D69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600" dirty="0"/>
              <a:t>Informação Geral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tângulo 46"/>
          <p:cNvSpPr/>
          <p:nvPr/>
        </p:nvSpPr>
        <p:spPr>
          <a:xfrm>
            <a:off x="0" y="4963674"/>
            <a:ext cx="9144000" cy="180000"/>
          </a:xfrm>
          <a:prstGeom prst="rect">
            <a:avLst/>
          </a:prstGeom>
          <a:solidFill>
            <a:srgbClr val="8470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9" name="Retângulo 48"/>
          <p:cNvSpPr/>
          <p:nvPr/>
        </p:nvSpPr>
        <p:spPr>
          <a:xfrm>
            <a:off x="2990838" y="4922241"/>
            <a:ext cx="328487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000" dirty="0">
                <a:solidFill>
                  <a:schemeClr val="bg1"/>
                </a:solidFill>
                <a:hlinkClick r:id="rId3"/>
              </a:rPr>
              <a:t>info@judy.com.br</a:t>
            </a:r>
            <a:r>
              <a:rPr lang="pt-BR" sz="1000" dirty="0">
                <a:solidFill>
                  <a:schemeClr val="bg1"/>
                </a:solidFill>
              </a:rPr>
              <a:t> | +55 11 5522 1146 | www.judy.com.br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766860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6" name="Grupo 25"/>
          <p:cNvGrpSpPr/>
          <p:nvPr/>
        </p:nvGrpSpPr>
        <p:grpSpPr>
          <a:xfrm>
            <a:off x="42831" y="1812517"/>
            <a:ext cx="9036000" cy="1044985"/>
            <a:chOff x="42831" y="3671895"/>
            <a:chExt cx="9036000" cy="1044985"/>
          </a:xfrm>
        </p:grpSpPr>
        <p:sp>
          <p:nvSpPr>
            <p:cNvPr id="14" name="Retângulo 13"/>
            <p:cNvSpPr/>
            <p:nvPr/>
          </p:nvSpPr>
          <p:spPr>
            <a:xfrm>
              <a:off x="42831" y="3671895"/>
              <a:ext cx="9036000" cy="104299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pt-BR" sz="1600" b="1" dirty="0">
                  <a:solidFill>
                    <a:schemeClr val="bg1"/>
                  </a:solidFill>
                </a:rPr>
                <a:t>13) Posso fumar na África do Sul?</a:t>
              </a:r>
              <a:r>
                <a:rPr lang="pt-BR" sz="1600" dirty="0">
                  <a:solidFill>
                    <a:schemeClr val="tx1"/>
                  </a:solidFill>
                </a:rPr>
                <a:t>			Sim, mas existem restrições rígidas. Fumar é 						proibido em locais públicos, mas, em geral, 						há áreas destinadas aos fumantes. Menores 						de 18 anos não podem comprar cigarros.</a:t>
              </a:r>
            </a:p>
          </p:txBody>
        </p:sp>
        <p:sp>
          <p:nvSpPr>
            <p:cNvPr id="21" name="Retângulo 20"/>
            <p:cNvSpPr/>
            <p:nvPr/>
          </p:nvSpPr>
          <p:spPr>
            <a:xfrm>
              <a:off x="4479542" y="3672880"/>
              <a:ext cx="612000" cy="10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pt-BR" sz="16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7712" y="2064931"/>
            <a:ext cx="526254" cy="4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2" name="Grupo 31"/>
          <p:cNvGrpSpPr/>
          <p:nvPr/>
        </p:nvGrpSpPr>
        <p:grpSpPr>
          <a:xfrm>
            <a:off x="42831" y="746694"/>
            <a:ext cx="9036000" cy="1008000"/>
            <a:chOff x="42831" y="2355072"/>
            <a:chExt cx="9036000" cy="1008000"/>
          </a:xfrm>
        </p:grpSpPr>
        <p:grpSp>
          <p:nvGrpSpPr>
            <p:cNvPr id="34" name="Grupo 24"/>
            <p:cNvGrpSpPr/>
            <p:nvPr/>
          </p:nvGrpSpPr>
          <p:grpSpPr>
            <a:xfrm>
              <a:off x="42831" y="2355072"/>
              <a:ext cx="9036000" cy="1008000"/>
              <a:chOff x="42831" y="2355072"/>
              <a:chExt cx="9036000" cy="1008000"/>
            </a:xfrm>
          </p:grpSpPr>
          <p:sp>
            <p:nvSpPr>
              <p:cNvPr id="38" name="Retângulo 37"/>
              <p:cNvSpPr/>
              <p:nvPr/>
            </p:nvSpPr>
            <p:spPr>
              <a:xfrm>
                <a:off x="42831" y="2386011"/>
                <a:ext cx="9036000" cy="971557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pt-BR" sz="1600" b="1" dirty="0">
                    <a:solidFill>
                      <a:schemeClr val="bg1"/>
                    </a:solidFill>
                  </a:rPr>
                  <a:t>12) A água é potável na África do Sul?</a:t>
                </a:r>
                <a:r>
                  <a:rPr lang="pt-BR" sz="1600" dirty="0">
                    <a:solidFill>
                      <a:schemeClr val="tx1"/>
                    </a:solidFill>
                  </a:rPr>
                  <a:t>			A água encanada na África do Sul é uma das 						mais limpas do mundo, tratada e segura para 						ser bebida, exceto, em áreas rurais.</a:t>
                </a:r>
              </a:p>
            </p:txBody>
          </p:sp>
          <p:sp>
            <p:nvSpPr>
              <p:cNvPr id="39" name="Retângulo 38"/>
              <p:cNvSpPr/>
              <p:nvPr/>
            </p:nvSpPr>
            <p:spPr>
              <a:xfrm>
                <a:off x="4479542" y="2355072"/>
                <a:ext cx="600080" cy="100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pt-BR" sz="1600" dirty="0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37" name="Picture 8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486275" y="2576512"/>
              <a:ext cx="585791" cy="7181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7" name="Retângulo 16"/>
          <p:cNvSpPr/>
          <p:nvPr/>
        </p:nvSpPr>
        <p:spPr>
          <a:xfrm>
            <a:off x="0" y="71420"/>
            <a:ext cx="3581400" cy="500066"/>
          </a:xfrm>
          <a:prstGeom prst="rect">
            <a:avLst/>
          </a:prstGeom>
          <a:solidFill>
            <a:srgbClr val="7D69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600" dirty="0"/>
              <a:t>Informação Geral</a:t>
            </a:r>
          </a:p>
        </p:txBody>
      </p:sp>
      <p:grpSp>
        <p:nvGrpSpPr>
          <p:cNvPr id="24" name="Grupo 23"/>
          <p:cNvGrpSpPr/>
          <p:nvPr/>
        </p:nvGrpSpPr>
        <p:grpSpPr>
          <a:xfrm>
            <a:off x="36594" y="2955525"/>
            <a:ext cx="9036000" cy="902109"/>
            <a:chOff x="42831" y="3671895"/>
            <a:chExt cx="9036000" cy="1044985"/>
          </a:xfrm>
        </p:grpSpPr>
        <p:sp>
          <p:nvSpPr>
            <p:cNvPr id="25" name="Retângulo 24"/>
            <p:cNvSpPr/>
            <p:nvPr/>
          </p:nvSpPr>
          <p:spPr>
            <a:xfrm>
              <a:off x="42831" y="3671895"/>
              <a:ext cx="9036000" cy="104299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pt-BR" sz="1600" b="1" dirty="0">
                  <a:solidFill>
                    <a:schemeClr val="bg1"/>
                  </a:solidFill>
                </a:rPr>
                <a:t>14) Número de emergência na África do Sul?</a:t>
              </a:r>
              <a:r>
                <a:rPr lang="pt-BR" sz="1600" dirty="0">
                  <a:solidFill>
                    <a:schemeClr val="tx1"/>
                  </a:solidFill>
                </a:rPr>
                <a:t>		Bombeiro</a:t>
              </a:r>
              <a:r>
                <a:rPr lang="en-US" sz="1600" dirty="0">
                  <a:solidFill>
                    <a:schemeClr val="tx1"/>
                  </a:solidFill>
                </a:rPr>
                <a:t> - 10177</a:t>
              </a:r>
            </a:p>
            <a:p>
              <a:r>
                <a:rPr lang="en-US" sz="1600" dirty="0">
                  <a:solidFill>
                    <a:schemeClr val="tx1"/>
                  </a:solidFill>
                </a:rPr>
                <a:t>						</a:t>
              </a:r>
              <a:r>
                <a:rPr lang="en-US" sz="1600" dirty="0" err="1">
                  <a:solidFill>
                    <a:schemeClr val="tx1"/>
                  </a:solidFill>
                </a:rPr>
                <a:t>Resgate</a:t>
              </a:r>
              <a:r>
                <a:rPr lang="en-US" sz="1600" dirty="0">
                  <a:solidFill>
                    <a:schemeClr val="tx1"/>
                  </a:solidFill>
                </a:rPr>
                <a:t>/</a:t>
              </a:r>
              <a:r>
                <a:rPr lang="en-US" sz="1600" dirty="0" err="1">
                  <a:solidFill>
                    <a:schemeClr val="tx1"/>
                  </a:solidFill>
                </a:rPr>
                <a:t>Ambulância</a:t>
              </a:r>
              <a:r>
                <a:rPr lang="en-US" sz="1600" dirty="0">
                  <a:solidFill>
                    <a:schemeClr val="tx1"/>
                  </a:solidFill>
                </a:rPr>
                <a:t> - 10177</a:t>
              </a:r>
            </a:p>
            <a:p>
              <a:r>
                <a:rPr lang="en-US" sz="1600" dirty="0">
                  <a:solidFill>
                    <a:schemeClr val="tx1"/>
                  </a:solidFill>
                </a:rPr>
                <a:t>						</a:t>
              </a:r>
              <a:r>
                <a:rPr lang="en-US" sz="1600" dirty="0" err="1">
                  <a:solidFill>
                    <a:schemeClr val="tx1"/>
                  </a:solidFill>
                </a:rPr>
                <a:t>Polícia</a:t>
              </a:r>
              <a:r>
                <a:rPr lang="en-US" sz="1600" dirty="0">
                  <a:solidFill>
                    <a:schemeClr val="tx1"/>
                  </a:solidFill>
                </a:rPr>
                <a:t> - 10111</a:t>
              </a:r>
              <a:r>
                <a:rPr lang="pt-BR" sz="1600" dirty="0">
                  <a:solidFill>
                    <a:schemeClr val="tx1"/>
                  </a:solidFill>
                </a:rPr>
                <a:t>	</a:t>
              </a:r>
            </a:p>
          </p:txBody>
        </p:sp>
        <p:sp>
          <p:nvSpPr>
            <p:cNvPr id="27" name="Retângulo 26"/>
            <p:cNvSpPr/>
            <p:nvPr/>
          </p:nvSpPr>
          <p:spPr>
            <a:xfrm>
              <a:off x="4479542" y="3672880"/>
              <a:ext cx="612000" cy="10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pt-BR" sz="1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Grupo 27"/>
          <p:cNvGrpSpPr/>
          <p:nvPr/>
        </p:nvGrpSpPr>
        <p:grpSpPr>
          <a:xfrm>
            <a:off x="36594" y="3929072"/>
            <a:ext cx="9036000" cy="902109"/>
            <a:chOff x="42831" y="3671895"/>
            <a:chExt cx="9036000" cy="1044985"/>
          </a:xfrm>
        </p:grpSpPr>
        <p:sp>
          <p:nvSpPr>
            <p:cNvPr id="29" name="Retângulo 28"/>
            <p:cNvSpPr/>
            <p:nvPr/>
          </p:nvSpPr>
          <p:spPr>
            <a:xfrm>
              <a:off x="42831" y="3671895"/>
              <a:ext cx="9036000" cy="104299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pt-BR" sz="1600" b="1" dirty="0">
                  <a:solidFill>
                    <a:schemeClr val="bg1"/>
                  </a:solidFill>
                </a:rPr>
                <a:t>15) Código de área da África do Sul	</a:t>
              </a:r>
              <a:r>
                <a:rPr lang="pt-BR" sz="1600" dirty="0">
                  <a:solidFill>
                    <a:schemeClr val="tx1"/>
                  </a:solidFill>
                </a:rPr>
                <a:t>		Ligações internacionais para a África do Sul 						precisam ser feitas com o código do país no 						início</a:t>
              </a:r>
              <a:r>
                <a:rPr lang="en-US" sz="1600" dirty="0">
                  <a:solidFill>
                    <a:schemeClr val="tx1"/>
                  </a:solidFill>
                </a:rPr>
                <a:t>: </a:t>
              </a:r>
              <a:r>
                <a:rPr lang="en-US" sz="2000" dirty="0">
                  <a:solidFill>
                    <a:schemeClr val="tx1"/>
                  </a:solidFill>
                </a:rPr>
                <a:t>+27</a:t>
              </a:r>
              <a:r>
                <a:rPr lang="en-US" sz="1600" dirty="0">
                  <a:solidFill>
                    <a:schemeClr val="tx1"/>
                  </a:solidFill>
                </a:rPr>
                <a:t>						</a:t>
              </a:r>
              <a:r>
                <a:rPr lang="pt-BR" sz="1600" dirty="0">
                  <a:solidFill>
                    <a:schemeClr val="tx1"/>
                  </a:solidFill>
                </a:rPr>
                <a:t>	</a:t>
              </a:r>
            </a:p>
          </p:txBody>
        </p:sp>
        <p:sp>
          <p:nvSpPr>
            <p:cNvPr id="30" name="Retângulo 29"/>
            <p:cNvSpPr/>
            <p:nvPr/>
          </p:nvSpPr>
          <p:spPr>
            <a:xfrm>
              <a:off x="4479542" y="3672880"/>
              <a:ext cx="612000" cy="10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pt-BR" sz="16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31" name="Picture 8" descr="http://images.clipartpanda.com/phone-icon-vector-molumen_phone_icon-1979p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071816"/>
            <a:ext cx="571504" cy="500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90436" y="4168345"/>
            <a:ext cx="581630" cy="403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70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4"/>
          <p:cNvSpPr txBox="1"/>
          <p:nvPr/>
        </p:nvSpPr>
        <p:spPr>
          <a:xfrm>
            <a:off x="3180886" y="452707"/>
            <a:ext cx="5760640" cy="3870843"/>
          </a:xfrm>
          <a:prstGeom prst="rect">
            <a:avLst/>
          </a:prstGeom>
          <a:noFill/>
        </p:spPr>
        <p:txBody>
          <a:bodyPr wrap="square" lIns="91437" tIns="45719" rIns="91437" bIns="45719" rtlCol="0">
            <a:noAutofit/>
          </a:bodyPr>
          <a:lstStyle/>
          <a:p>
            <a:pPr marL="365120" indent="-255584" algn="just" eaLnBrk="0" hangingPunct="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en-US" sz="1275" dirty="0">
                <a:solidFill>
                  <a:schemeClr val="bg1"/>
                </a:solidFill>
              </a:rPr>
              <a:t>As idéias, conceitos e </a:t>
            </a:r>
            <a:r>
              <a:rPr lang="en-US" sz="1275" dirty="0" err="1">
                <a:solidFill>
                  <a:schemeClr val="bg1"/>
                </a:solidFill>
              </a:rPr>
              <a:t>sugestões</a:t>
            </a:r>
            <a:r>
              <a:rPr lang="en-US" sz="1275" dirty="0">
                <a:solidFill>
                  <a:schemeClr val="bg1"/>
                </a:solidFill>
              </a:rPr>
              <a:t> </a:t>
            </a:r>
            <a:r>
              <a:rPr lang="en-US" sz="1275" dirty="0" err="1">
                <a:solidFill>
                  <a:schemeClr val="bg1"/>
                </a:solidFill>
              </a:rPr>
              <a:t>são</a:t>
            </a:r>
            <a:r>
              <a:rPr lang="en-US" sz="1275" dirty="0">
                <a:solidFill>
                  <a:schemeClr val="bg1"/>
                </a:solidFill>
              </a:rPr>
              <a:t> de </a:t>
            </a:r>
            <a:r>
              <a:rPr lang="en-US" sz="1275" dirty="0" err="1">
                <a:solidFill>
                  <a:schemeClr val="bg1"/>
                </a:solidFill>
              </a:rPr>
              <a:t>propriedade</a:t>
            </a:r>
            <a:r>
              <a:rPr lang="en-US" sz="1275" dirty="0">
                <a:solidFill>
                  <a:schemeClr val="bg1"/>
                </a:solidFill>
              </a:rPr>
              <a:t> </a:t>
            </a:r>
            <a:r>
              <a:rPr lang="en-US" sz="1275" dirty="0" err="1">
                <a:solidFill>
                  <a:schemeClr val="bg1"/>
                </a:solidFill>
              </a:rPr>
              <a:t>intelectual</a:t>
            </a:r>
            <a:r>
              <a:rPr lang="en-US" sz="1275" dirty="0">
                <a:solidFill>
                  <a:schemeClr val="bg1"/>
                </a:solidFill>
              </a:rPr>
              <a:t> da Judy</a:t>
            </a:r>
          </a:p>
          <a:p>
            <a:pPr marL="365120" indent="-255584" algn="just" eaLnBrk="0" hangingPunct="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en-US" sz="1275" dirty="0" err="1">
                <a:solidFill>
                  <a:schemeClr val="bg1"/>
                </a:solidFill>
              </a:rPr>
              <a:t>Operadora</a:t>
            </a:r>
            <a:r>
              <a:rPr lang="en-US" sz="1275" dirty="0">
                <a:solidFill>
                  <a:schemeClr val="bg1"/>
                </a:solidFill>
              </a:rPr>
              <a:t> de Turismo Ltda. e expressão fantasia </a:t>
            </a:r>
            <a:r>
              <a:rPr lang="en-US" sz="1275" i="1" dirty="0">
                <a:solidFill>
                  <a:schemeClr val="bg1"/>
                </a:solidFill>
              </a:rPr>
              <a:t>Judy &amp; Associates Tour Operator</a:t>
            </a:r>
            <a:r>
              <a:rPr lang="en-US" sz="1275" dirty="0">
                <a:solidFill>
                  <a:schemeClr val="bg1"/>
                </a:solidFill>
              </a:rPr>
              <a:t>.</a:t>
            </a:r>
          </a:p>
          <a:p>
            <a:pPr marL="365120" indent="-255584" algn="just" eaLnBrk="0" hangingPunct="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endParaRPr lang="en-US" sz="1275" dirty="0">
              <a:solidFill>
                <a:schemeClr val="bg1"/>
              </a:solidFill>
            </a:endParaRPr>
          </a:p>
          <a:p>
            <a:pPr marL="365120" indent="-255584" algn="just" eaLnBrk="0" hangingPunct="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en-US" sz="1275" dirty="0" err="1">
                <a:solidFill>
                  <a:schemeClr val="bg1"/>
                </a:solidFill>
              </a:rPr>
              <a:t>Há</a:t>
            </a:r>
            <a:r>
              <a:rPr lang="en-US" sz="1275" dirty="0">
                <a:solidFill>
                  <a:schemeClr val="bg1"/>
                </a:solidFill>
              </a:rPr>
              <a:t> 26 anos, a nossa equipe dedica-se a </a:t>
            </a:r>
            <a:r>
              <a:rPr lang="en-US" sz="1275" dirty="0" err="1">
                <a:solidFill>
                  <a:schemeClr val="bg1"/>
                </a:solidFill>
              </a:rPr>
              <a:t>desenvolver</a:t>
            </a:r>
            <a:r>
              <a:rPr lang="en-US" sz="1275" dirty="0">
                <a:solidFill>
                  <a:schemeClr val="bg1"/>
                </a:solidFill>
              </a:rPr>
              <a:t> e </a:t>
            </a:r>
            <a:r>
              <a:rPr lang="en-US" sz="1275" dirty="0" err="1">
                <a:solidFill>
                  <a:schemeClr val="bg1"/>
                </a:solidFill>
              </a:rPr>
              <a:t>realizar</a:t>
            </a:r>
            <a:r>
              <a:rPr lang="en-US" sz="1275" dirty="0">
                <a:solidFill>
                  <a:schemeClr val="bg1"/>
                </a:solidFill>
              </a:rPr>
              <a:t> a </a:t>
            </a:r>
            <a:r>
              <a:rPr lang="en-US" sz="1275" dirty="0" err="1">
                <a:solidFill>
                  <a:schemeClr val="bg1"/>
                </a:solidFill>
              </a:rPr>
              <a:t>melhor</a:t>
            </a:r>
            <a:r>
              <a:rPr lang="en-US" sz="1275" dirty="0">
                <a:solidFill>
                  <a:schemeClr val="bg1"/>
                </a:solidFill>
              </a:rPr>
              <a:t> </a:t>
            </a:r>
            <a:r>
              <a:rPr lang="en-US" sz="1275" dirty="0" err="1">
                <a:solidFill>
                  <a:schemeClr val="bg1"/>
                </a:solidFill>
              </a:rPr>
              <a:t>experiência</a:t>
            </a:r>
            <a:endParaRPr lang="en-US" sz="1275" dirty="0">
              <a:solidFill>
                <a:schemeClr val="bg1"/>
              </a:solidFill>
            </a:endParaRPr>
          </a:p>
          <a:p>
            <a:pPr marL="365120" indent="-255584" algn="just" eaLnBrk="0" hangingPunct="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en-US" sz="1275" dirty="0">
                <a:solidFill>
                  <a:schemeClr val="bg1"/>
                </a:solidFill>
              </a:rPr>
              <a:t>para os </a:t>
            </a:r>
            <a:r>
              <a:rPr lang="en-US" sz="1275" dirty="0" err="1">
                <a:solidFill>
                  <a:schemeClr val="bg1"/>
                </a:solidFill>
              </a:rPr>
              <a:t>nossos</a:t>
            </a:r>
            <a:r>
              <a:rPr lang="en-US" sz="1275" dirty="0">
                <a:solidFill>
                  <a:schemeClr val="bg1"/>
                </a:solidFill>
              </a:rPr>
              <a:t> clients </a:t>
            </a:r>
            <a:r>
              <a:rPr lang="en-US" sz="1275" dirty="0" err="1">
                <a:solidFill>
                  <a:schemeClr val="bg1"/>
                </a:solidFill>
              </a:rPr>
              <a:t>parceiros</a:t>
            </a:r>
            <a:r>
              <a:rPr lang="en-US" sz="1275" dirty="0">
                <a:solidFill>
                  <a:schemeClr val="bg1"/>
                </a:solidFill>
              </a:rPr>
              <a:t>. A </a:t>
            </a:r>
            <a:r>
              <a:rPr lang="en-US" sz="1275" dirty="0" err="1">
                <a:solidFill>
                  <a:schemeClr val="bg1"/>
                </a:solidFill>
              </a:rPr>
              <a:t>reprodução</a:t>
            </a:r>
            <a:r>
              <a:rPr lang="en-US" sz="1275" dirty="0">
                <a:solidFill>
                  <a:schemeClr val="bg1"/>
                </a:solidFill>
              </a:rPr>
              <a:t> </a:t>
            </a:r>
            <a:r>
              <a:rPr lang="en-US" sz="1275" dirty="0" err="1">
                <a:solidFill>
                  <a:schemeClr val="bg1"/>
                </a:solidFill>
              </a:rPr>
              <a:t>parcial</a:t>
            </a:r>
            <a:r>
              <a:rPr lang="en-US" sz="1275" dirty="0">
                <a:solidFill>
                  <a:schemeClr val="bg1"/>
                </a:solidFill>
              </a:rPr>
              <a:t> </a:t>
            </a:r>
            <a:r>
              <a:rPr lang="en-US" sz="1275" dirty="0" err="1">
                <a:solidFill>
                  <a:schemeClr val="bg1"/>
                </a:solidFill>
              </a:rPr>
              <a:t>ou</a:t>
            </a:r>
            <a:r>
              <a:rPr lang="en-US" sz="1275" dirty="0">
                <a:solidFill>
                  <a:schemeClr val="bg1"/>
                </a:solidFill>
              </a:rPr>
              <a:t> integral das </a:t>
            </a:r>
            <a:r>
              <a:rPr lang="en-US" sz="1275" dirty="0" err="1">
                <a:solidFill>
                  <a:schemeClr val="bg1"/>
                </a:solidFill>
              </a:rPr>
              <a:t>idéias</a:t>
            </a:r>
            <a:r>
              <a:rPr lang="en-US" sz="1275" dirty="0">
                <a:solidFill>
                  <a:schemeClr val="bg1"/>
                </a:solidFill>
              </a:rPr>
              <a:t>,</a:t>
            </a:r>
          </a:p>
          <a:p>
            <a:pPr marL="365120" indent="-255584" algn="just" eaLnBrk="0" hangingPunct="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en-US" sz="1275" dirty="0" err="1">
                <a:solidFill>
                  <a:schemeClr val="bg1"/>
                </a:solidFill>
              </a:rPr>
              <a:t>conceitos</a:t>
            </a:r>
            <a:r>
              <a:rPr lang="en-US" sz="1275" dirty="0">
                <a:solidFill>
                  <a:schemeClr val="bg1"/>
                </a:solidFill>
              </a:rPr>
              <a:t> e </a:t>
            </a:r>
            <a:r>
              <a:rPr lang="en-US" sz="1275" dirty="0" err="1">
                <a:solidFill>
                  <a:schemeClr val="bg1"/>
                </a:solidFill>
              </a:rPr>
              <a:t>sugestões</a:t>
            </a:r>
            <a:r>
              <a:rPr lang="en-US" sz="1275" dirty="0">
                <a:solidFill>
                  <a:schemeClr val="bg1"/>
                </a:solidFill>
              </a:rPr>
              <a:t> </a:t>
            </a:r>
            <a:r>
              <a:rPr lang="en-US" sz="1275" dirty="0" err="1">
                <a:solidFill>
                  <a:schemeClr val="bg1"/>
                </a:solidFill>
              </a:rPr>
              <a:t>aqui</a:t>
            </a:r>
            <a:r>
              <a:rPr lang="en-US" sz="1275" dirty="0">
                <a:solidFill>
                  <a:schemeClr val="bg1"/>
                </a:solidFill>
              </a:rPr>
              <a:t> apresentadas sem o </a:t>
            </a:r>
            <a:r>
              <a:rPr lang="en-US" sz="1275" dirty="0" err="1">
                <a:solidFill>
                  <a:schemeClr val="bg1"/>
                </a:solidFill>
              </a:rPr>
              <a:t>uso</a:t>
            </a:r>
            <a:r>
              <a:rPr lang="en-US" sz="1275" dirty="0">
                <a:solidFill>
                  <a:schemeClr val="bg1"/>
                </a:solidFill>
              </a:rPr>
              <a:t> de </a:t>
            </a:r>
            <a:r>
              <a:rPr lang="en-US" sz="1275" dirty="0" err="1">
                <a:solidFill>
                  <a:schemeClr val="bg1"/>
                </a:solidFill>
              </a:rPr>
              <a:t>nossos</a:t>
            </a:r>
            <a:r>
              <a:rPr lang="en-US" sz="1275" dirty="0">
                <a:solidFill>
                  <a:schemeClr val="bg1"/>
                </a:solidFill>
              </a:rPr>
              <a:t> serviços, </a:t>
            </a:r>
            <a:r>
              <a:rPr lang="en-US" sz="1275" dirty="0" err="1">
                <a:solidFill>
                  <a:schemeClr val="bg1"/>
                </a:solidFill>
              </a:rPr>
              <a:t>demanda</a:t>
            </a:r>
            <a:r>
              <a:rPr lang="en-US" sz="1275" dirty="0">
                <a:solidFill>
                  <a:schemeClr val="bg1"/>
                </a:solidFill>
              </a:rPr>
              <a:t> o</a:t>
            </a:r>
          </a:p>
          <a:p>
            <a:pPr marL="365120" indent="-255584" algn="just" eaLnBrk="0" hangingPunct="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en-US" sz="1275" dirty="0" err="1">
                <a:solidFill>
                  <a:schemeClr val="bg1"/>
                </a:solidFill>
              </a:rPr>
              <a:t>nosso</a:t>
            </a:r>
            <a:r>
              <a:rPr lang="en-US" sz="1275" dirty="0">
                <a:solidFill>
                  <a:schemeClr val="bg1"/>
                </a:solidFill>
              </a:rPr>
              <a:t> prévio </a:t>
            </a:r>
            <a:r>
              <a:rPr lang="en-US" sz="1275" dirty="0" err="1">
                <a:solidFill>
                  <a:schemeClr val="bg1"/>
                </a:solidFill>
              </a:rPr>
              <a:t>consentimento</a:t>
            </a:r>
            <a:r>
              <a:rPr lang="en-US" sz="1275" dirty="0">
                <a:solidFill>
                  <a:schemeClr val="bg1"/>
                </a:solidFill>
              </a:rPr>
              <a:t> por </a:t>
            </a:r>
            <a:r>
              <a:rPr lang="en-US" sz="1275" dirty="0" err="1">
                <a:solidFill>
                  <a:schemeClr val="bg1"/>
                </a:solidFill>
              </a:rPr>
              <a:t>escrito</a:t>
            </a:r>
            <a:r>
              <a:rPr lang="en-US" sz="1275" dirty="0">
                <a:solidFill>
                  <a:schemeClr val="bg1"/>
                </a:solidFill>
              </a:rPr>
              <a:t>.</a:t>
            </a:r>
          </a:p>
          <a:p>
            <a:pPr marL="365120" indent="-255584" algn="just" eaLnBrk="0" hangingPunct="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endParaRPr lang="en-US" sz="1275" dirty="0">
              <a:solidFill>
                <a:schemeClr val="bg1"/>
              </a:solidFill>
            </a:endParaRPr>
          </a:p>
          <a:p>
            <a:pPr marL="365120" indent="-255584" algn="just" eaLnBrk="0" hangingPunct="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en-US" sz="1275" dirty="0">
                <a:solidFill>
                  <a:schemeClr val="bg1"/>
                </a:solidFill>
              </a:rPr>
              <a:t>Agradecemos por sua compreensão.</a:t>
            </a:r>
          </a:p>
          <a:p>
            <a:pPr marL="365120" indent="-255584" algn="just" eaLnBrk="0" hangingPunct="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endParaRPr lang="en-US" sz="1275" dirty="0">
              <a:solidFill>
                <a:schemeClr val="bg1"/>
              </a:solidFill>
            </a:endParaRPr>
          </a:p>
          <a:p>
            <a:pPr marL="365120" indent="-255584" algn="just" eaLnBrk="0" hangingPunct="0">
              <a:buClr>
                <a:schemeClr val="accent1"/>
              </a:buClr>
              <a:buSzPct val="68000"/>
              <a:defRPr/>
            </a:pPr>
            <a:r>
              <a:rPr lang="en-US" sz="1275" dirty="0">
                <a:solidFill>
                  <a:schemeClr val="bg1"/>
                </a:solidFill>
              </a:rPr>
              <a:t>Equipe </a:t>
            </a:r>
            <a:r>
              <a:rPr lang="en-US" sz="1275" i="1" dirty="0">
                <a:solidFill>
                  <a:schemeClr val="bg1"/>
                </a:solidFill>
              </a:rPr>
              <a:t>Judy &amp; Associates</a:t>
            </a:r>
          </a:p>
          <a:p>
            <a:pPr marL="365120" indent="-255584" algn="just" eaLnBrk="0" hangingPunct="0">
              <a:buClr>
                <a:schemeClr val="accent1"/>
              </a:buClr>
              <a:buSzPct val="68000"/>
              <a:defRPr/>
            </a:pPr>
            <a:endParaRPr lang="en-US" sz="800" i="1" dirty="0">
              <a:solidFill>
                <a:schemeClr val="bg1"/>
              </a:solidFill>
            </a:endParaRPr>
          </a:p>
          <a:p>
            <a:pPr marL="365120" indent="-255584" algn="just" eaLnBrk="0" hangingPunct="0">
              <a:buClr>
                <a:schemeClr val="accent1"/>
              </a:buClr>
              <a:buSzPct val="68000"/>
              <a:defRPr/>
            </a:pPr>
            <a:endParaRPr lang="en-US" sz="800" i="1" dirty="0">
              <a:solidFill>
                <a:schemeClr val="bg1"/>
              </a:solidFill>
            </a:endParaRPr>
          </a:p>
          <a:p>
            <a:pPr marL="365120" indent="-255584" algn="ctr" eaLnBrk="0" hangingPunct="0">
              <a:buClr>
                <a:schemeClr val="accent1"/>
              </a:buClr>
              <a:buSzPct val="68000"/>
              <a:defRPr/>
            </a:pPr>
            <a:r>
              <a:rPr lang="pt-BR" sz="10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info@judy.com.br </a:t>
            </a:r>
            <a:r>
              <a:rPr lang="pt-BR" sz="1000" dirty="0">
                <a:solidFill>
                  <a:schemeClr val="bg1"/>
                </a:solidFill>
              </a:rPr>
              <a:t>| 11 5522 1146 | </a:t>
            </a:r>
            <a:r>
              <a:rPr lang="pt-BR" sz="10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www.judy.com.br</a:t>
            </a:r>
            <a:endParaRPr lang="pt-BR" sz="1000" dirty="0">
              <a:solidFill>
                <a:schemeClr val="bg1"/>
              </a:solidFill>
            </a:endParaRPr>
          </a:p>
          <a:p>
            <a:pPr marL="365120" indent="-255584" algn="just" eaLnBrk="0" hangingPunct="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endParaRPr lang="en-US" sz="1275" i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792A2DC5-1393-4BDA-ABB8-A856F1173EB3}"/>
              </a:ext>
            </a:extLst>
          </p:cNvPr>
          <p:cNvSpPr/>
          <p:nvPr/>
        </p:nvSpPr>
        <p:spPr>
          <a:xfrm>
            <a:off x="202474" y="347926"/>
            <a:ext cx="1956754" cy="11310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250" dirty="0">
                <a:solidFill>
                  <a:schemeClr val="bg1"/>
                </a:solidFill>
              </a:rPr>
              <a:t>|a mensagem</a:t>
            </a:r>
          </a:p>
          <a:p>
            <a:r>
              <a:rPr lang="pt-BR" sz="4500" b="1" dirty="0">
                <a:solidFill>
                  <a:schemeClr val="bg1"/>
                </a:solidFill>
              </a:rPr>
              <a:t>a todos</a:t>
            </a:r>
            <a:endParaRPr lang="pt-BR" sz="2250" b="1" dirty="0">
              <a:solidFill>
                <a:schemeClr val="bg1"/>
              </a:solidFill>
            </a:endParaRPr>
          </a:p>
        </p:txBody>
      </p:sp>
      <p:sp>
        <p:nvSpPr>
          <p:cNvPr id="11" name="Retângulo 6">
            <a:extLst>
              <a:ext uri="{FF2B5EF4-FFF2-40B4-BE49-F238E27FC236}">
                <a16:creationId xmlns:a16="http://schemas.microsoft.com/office/drawing/2014/main" id="{EB97C09E-1024-49EE-A231-343F9E985B0C}"/>
              </a:ext>
            </a:extLst>
          </p:cNvPr>
          <p:cNvSpPr/>
          <p:nvPr/>
        </p:nvSpPr>
        <p:spPr>
          <a:xfrm>
            <a:off x="0" y="4928056"/>
            <a:ext cx="342273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chemeClr val="bg1"/>
                </a:solidFill>
              </a:rPr>
              <a:t>© 1995 - 2021 Judy Operadora de Turismo Ltda. Todos os direitos reservados.</a:t>
            </a:r>
          </a:p>
        </p:txBody>
      </p:sp>
      <p:pic>
        <p:nvPicPr>
          <p:cNvPr id="12" name="Picture 2" descr="Z:\Judy &amp; Associates Geral\Logotipo J&amp;A\logos transparentes\LOGO VAZADO REAL.gif">
            <a:extLst>
              <a:ext uri="{FF2B5EF4-FFF2-40B4-BE49-F238E27FC236}">
                <a16:creationId xmlns:a16="http://schemas.microsoft.com/office/drawing/2014/main" id="{73704167-1561-4191-AF12-08406B149E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753" y="4323550"/>
            <a:ext cx="1151439" cy="604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hlinkClick r:id="rId6"/>
            <a:extLst>
              <a:ext uri="{FF2B5EF4-FFF2-40B4-BE49-F238E27FC236}">
                <a16:creationId xmlns:a16="http://schemas.microsoft.com/office/drawing/2014/main" id="{41181927-B6C0-497E-A214-66CCD557A0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356" y="3651870"/>
            <a:ext cx="280926" cy="287149"/>
          </a:xfrm>
          <a:prstGeom prst="rect">
            <a:avLst/>
          </a:prstGeom>
        </p:spPr>
      </p:pic>
      <p:pic>
        <p:nvPicPr>
          <p:cNvPr id="14" name="Picture 13">
            <a:hlinkClick r:id="rId8"/>
            <a:extLst>
              <a:ext uri="{FF2B5EF4-FFF2-40B4-BE49-F238E27FC236}">
                <a16:creationId xmlns:a16="http://schemas.microsoft.com/office/drawing/2014/main" id="{0DE95934-E813-487E-9C5D-5ECE0E88E3D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19157" y="3651870"/>
            <a:ext cx="290738" cy="287149"/>
          </a:xfrm>
          <a:prstGeom prst="rect">
            <a:avLst/>
          </a:prstGeom>
        </p:spPr>
      </p:pic>
      <p:pic>
        <p:nvPicPr>
          <p:cNvPr id="3" name="Picture 2">
            <a:hlinkClick r:id="rId10"/>
            <a:extLst>
              <a:ext uri="{FF2B5EF4-FFF2-40B4-BE49-F238E27FC236}">
                <a16:creationId xmlns:a16="http://schemas.microsoft.com/office/drawing/2014/main" id="{B301BE38-5239-4F12-9777-307F7C0C605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31743" y="3651870"/>
            <a:ext cx="287149" cy="287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241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938</TotalTime>
  <Words>2209</Words>
  <Application>Microsoft Office PowerPoint</Application>
  <PresentationFormat>On-screen Show (16:9)</PresentationFormat>
  <Paragraphs>206</Paragraphs>
  <Slides>29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Calibri</vt:lpstr>
      <vt:lpstr>Roboto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Rodrigo Svec</dc:creator>
  <cp:lastModifiedBy>Rodrigo Svec</cp:lastModifiedBy>
  <cp:revision>88</cp:revision>
  <dcterms:created xsi:type="dcterms:W3CDTF">2019-06-05T14:56:16Z</dcterms:created>
  <dcterms:modified xsi:type="dcterms:W3CDTF">2021-03-23T19:53:03Z</dcterms:modified>
</cp:coreProperties>
</file>